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3.xml" ContentType="application/vnd.openxmlformats-officedocument.presentationml.notesSlide+xml"/>
  <Override PartName="/ppt/charts/chart36.xml" ContentType="application/vnd.openxmlformats-officedocument.drawingml.chart+xml"/>
  <Override PartName="/ppt/notesSlides/notesSlide4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46"/>
  </p:notesMasterIdLst>
  <p:sldIdLst>
    <p:sldId id="340" r:id="rId2"/>
    <p:sldId id="365" r:id="rId3"/>
    <p:sldId id="366" r:id="rId4"/>
    <p:sldId id="367" r:id="rId5"/>
    <p:sldId id="368" r:id="rId6"/>
    <p:sldId id="376" r:id="rId7"/>
    <p:sldId id="342" r:id="rId8"/>
    <p:sldId id="344" r:id="rId9"/>
    <p:sldId id="414" r:id="rId10"/>
    <p:sldId id="321" r:id="rId11"/>
    <p:sldId id="346" r:id="rId12"/>
    <p:sldId id="347" r:id="rId13"/>
    <p:sldId id="377" r:id="rId14"/>
    <p:sldId id="326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415" r:id="rId23"/>
    <p:sldId id="348" r:id="rId24"/>
    <p:sldId id="416" r:id="rId25"/>
    <p:sldId id="378" r:id="rId26"/>
    <p:sldId id="379" r:id="rId27"/>
    <p:sldId id="380" r:id="rId28"/>
    <p:sldId id="381" r:id="rId29"/>
    <p:sldId id="382" r:id="rId30"/>
    <p:sldId id="398" r:id="rId31"/>
    <p:sldId id="399" r:id="rId32"/>
    <p:sldId id="400" r:id="rId33"/>
    <p:sldId id="401" r:id="rId34"/>
    <p:sldId id="402" r:id="rId35"/>
    <p:sldId id="411" r:id="rId36"/>
    <p:sldId id="412" r:id="rId37"/>
    <p:sldId id="413" r:id="rId38"/>
    <p:sldId id="403" r:id="rId39"/>
    <p:sldId id="404" r:id="rId40"/>
    <p:sldId id="405" r:id="rId41"/>
    <p:sldId id="407" r:id="rId42"/>
    <p:sldId id="408" r:id="rId43"/>
    <p:sldId id="409" r:id="rId44"/>
    <p:sldId id="358" r:id="rId45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73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25DD42-A5E0-10CF-5F48-63CE28FDD2DC}" name="Marcela | SOMAR" initials="M|S" userId="810af0c2d54b610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00"/>
    <a:srgbClr val="9F9F95"/>
    <a:srgbClr val="BFBFBF"/>
    <a:srgbClr val="9F72C4"/>
    <a:srgbClr val="4472C4"/>
    <a:srgbClr val="7F7F7F"/>
    <a:srgbClr val="A5A5A5"/>
    <a:srgbClr val="C00000"/>
    <a:srgbClr val="961E1D"/>
    <a:srgbClr val="5F5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39C99-1D07-388D-BE79-53BE6C5E7191}" v="3" dt="2022-11-16T17:54:45.217"/>
    <p1510:client id="{BF0572C1-8448-77D3-3843-F0E18F09989B}" v="9" dt="2022-11-16T17:53:10.1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4365" autoAdjust="0"/>
  </p:normalViewPr>
  <p:slideViewPr>
    <p:cSldViewPr>
      <p:cViewPr varScale="1">
        <p:scale>
          <a:sx n="106" d="100"/>
          <a:sy n="106" d="100"/>
        </p:scale>
        <p:origin x="234" y="102"/>
      </p:cViewPr>
      <p:guideLst>
        <p:guide orient="horz" pos="2880"/>
        <p:guide pos="7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rgbClr val="811919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 Pico Manhã (7:00 às 9:59 horas)</c:v>
                </c:pt>
                <c:pt idx="1">
                  <c:v> Vale (10:00 às 15:59 horas)</c:v>
                </c:pt>
                <c:pt idx="2">
                  <c:v> Pico Noite (16:00 as 18:59 horas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31.6</c:v>
                </c:pt>
                <c:pt idx="1">
                  <c:v>33.700000000000003</c:v>
                </c:pt>
                <c:pt idx="2">
                  <c:v>34.699999999999996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0F-4E80-833E-601F065D617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Amostra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 Pico Manhã (7:00 às 9:59 horas)</c:v>
                </c:pt>
                <c:pt idx="1">
                  <c:v> Vale (10:00 às 15:59 horas)</c:v>
                </c:pt>
                <c:pt idx="2">
                  <c:v> Pico Noite (16:00 as 18:59 horas</c:v>
                </c:pt>
              </c:strCache>
            </c:strRef>
          </c:cat>
          <c:val>
            <c:numRef>
              <c:f>Plan1!$C$2:$C$4</c:f>
              <c:numCache>
                <c:formatCode>###0</c:formatCode>
                <c:ptCount val="3"/>
                <c:pt idx="0">
                  <c:v>31.736526946107784</c:v>
                </c:pt>
                <c:pt idx="1">
                  <c:v>33.632734530938123</c:v>
                </c:pt>
                <c:pt idx="2">
                  <c:v>34.63073852295409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0F-4E80-833E-601F065D6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6"/>
        <c:axId val="330563424"/>
        <c:axId val="330562336"/>
      </c:barChart>
      <c:catAx>
        <c:axId val="33056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562336"/>
        <c:crosses val="autoZero"/>
        <c:auto val="1"/>
        <c:lblAlgn val="ctr"/>
        <c:lblOffset val="100"/>
        <c:noMultiLvlLbl val="0"/>
      </c:catAx>
      <c:valAx>
        <c:axId val="33056233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330563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149099783579701"/>
          <c:y val="0.15845072619090694"/>
          <c:w val="0.40193005479578209"/>
          <c:h val="0.108293377549819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2E-4B24-8B3E-6D79C2E94AE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E-4B24-8B3E-6D79C2E94AE5}"/>
              </c:ext>
            </c:extLst>
          </c:dPt>
          <c:cat>
            <c:strRef>
              <c:f>Plan1!$A$2:$A$3</c:f>
              <c:strCache>
                <c:ptCount val="2"/>
                <c:pt idx="0">
                  <c:v>Rapidez da viagem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2E-4B24-8B3E-6D79C2E94AE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Rapidez da viagem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28571428571425E-2"/>
          <c:y val="7.0707070707070704E-2"/>
          <c:w val="0.83809523809523812"/>
          <c:h val="0.88888888888888884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2E-4B24-8B3E-6D79C2E94AE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E-4B24-8B3E-6D79C2E94AE5}"/>
              </c:ext>
            </c:extLst>
          </c:dPt>
          <c:cat>
            <c:strRef>
              <c:f>Plan1!$A$2:$A$3</c:f>
              <c:strCache>
                <c:ptCount val="2"/>
                <c:pt idx="0">
                  <c:v>Rapidez da viagem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52.814999999999998</c:v>
                </c:pt>
                <c:pt idx="1">
                  <c:v>47.185000000000002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2E-4B24-8B3E-6D79C2E94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5655538057742779"/>
          <c:y val="2.6960784313725478E-2"/>
          <c:w val="0.32677795275590565"/>
          <c:h val="0.946078431372549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2º SEM 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Plan1!$A$2:$A$14</c:f>
              <c:strCache>
                <c:ptCount val="13"/>
                <c:pt idx="0">
                  <c:v>Limpeza das estações</c:v>
                </c:pt>
                <c:pt idx="1">
                  <c:v>Limpeza dos trens</c:v>
                </c:pt>
                <c:pt idx="2">
                  <c:v>Iluminação interna das estações</c:v>
                </c:pt>
                <c:pt idx="3">
                  <c:v>Ventilação das estações</c:v>
                </c:pt>
                <c:pt idx="4">
                  <c:v>Iluminação externa dos acessos das estações</c:v>
                </c:pt>
                <c:pt idx="5">
                  <c:v>Iluminação dos sanitários públicos e disponibilidade de boxes e mictórios</c:v>
                </c:pt>
                <c:pt idx="6">
                  <c:v>Ventilação / Ar-condicionado dos trens</c:v>
                </c:pt>
                <c:pt idx="7">
                  <c:v>Limpeza e higienização dos sanitários públicos</c:v>
                </c:pt>
                <c:pt idx="8">
                  <c:v>Ruído do trem durante a viagem</c:v>
                </c:pt>
                <c:pt idx="9">
                  <c:v>Solavancos/freadas do trem durante a viagem</c:v>
                </c:pt>
                <c:pt idx="10">
                  <c:v>Condições de embarque e desembarque</c:v>
                </c:pt>
                <c:pt idx="11">
                  <c:v>Quantidade de pessoas nas plataformas</c:v>
                </c:pt>
                <c:pt idx="12">
                  <c:v>Quantidade de pessoas nos trens</c:v>
                </c:pt>
              </c:strCache>
            </c:strRef>
          </c:cat>
          <c:val>
            <c:numRef>
              <c:f>Plan1!$B$2:$B$14</c:f>
              <c:numCache>
                <c:formatCode>General</c:formatCode>
                <c:ptCount val="13"/>
                <c:pt idx="0">
                  <c:v>72.39</c:v>
                </c:pt>
                <c:pt idx="1">
                  <c:v>65.48</c:v>
                </c:pt>
                <c:pt idx="2">
                  <c:v>74.650000000000006</c:v>
                </c:pt>
                <c:pt idx="3">
                  <c:v>69.819999999999993</c:v>
                </c:pt>
                <c:pt idx="4">
                  <c:v>61.03</c:v>
                </c:pt>
                <c:pt idx="5">
                  <c:v>46.14</c:v>
                </c:pt>
                <c:pt idx="6">
                  <c:v>53.16</c:v>
                </c:pt>
                <c:pt idx="7">
                  <c:v>45.61</c:v>
                </c:pt>
                <c:pt idx="8">
                  <c:v>50.69</c:v>
                </c:pt>
                <c:pt idx="9">
                  <c:v>49.41</c:v>
                </c:pt>
                <c:pt idx="10">
                  <c:v>43.2</c:v>
                </c:pt>
                <c:pt idx="11">
                  <c:v>25.1</c:v>
                </c:pt>
                <c:pt idx="12">
                  <c:v>16.37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35-4023-BCE7-8F24A9C2789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Limpeza das estações</c:v>
                </c:pt>
                <c:pt idx="1">
                  <c:v>Limpeza dos trens</c:v>
                </c:pt>
                <c:pt idx="2">
                  <c:v>Iluminação interna das estações</c:v>
                </c:pt>
                <c:pt idx="3">
                  <c:v>Ventilação das estações</c:v>
                </c:pt>
                <c:pt idx="4">
                  <c:v>Iluminação externa dos acessos das estações</c:v>
                </c:pt>
                <c:pt idx="5">
                  <c:v>Iluminação dos sanitários públicos e disponibilidade de boxes e mictórios</c:v>
                </c:pt>
                <c:pt idx="6">
                  <c:v>Ventilação / Ar-condicionado dos trens</c:v>
                </c:pt>
                <c:pt idx="7">
                  <c:v>Limpeza e higienização dos sanitários públicos</c:v>
                </c:pt>
                <c:pt idx="8">
                  <c:v>Ruído do trem durante a viagem</c:v>
                </c:pt>
                <c:pt idx="9">
                  <c:v>Solavancos/freadas do trem durante a viagem</c:v>
                </c:pt>
                <c:pt idx="10">
                  <c:v>Condições de embarque e desembarque</c:v>
                </c:pt>
                <c:pt idx="11">
                  <c:v>Quantidade de pessoas nas plataformas</c:v>
                </c:pt>
                <c:pt idx="12">
                  <c:v>Quantidade de pessoas nos trens</c:v>
                </c:pt>
              </c:strCache>
            </c:strRef>
          </c:cat>
          <c:val>
            <c:numRef>
              <c:f>Plan1!$C$2:$C$14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1-413B-9E6D-1E5E72F85BF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Plan1!$A$2:$A$14</c:f>
              <c:strCache>
                <c:ptCount val="13"/>
                <c:pt idx="0">
                  <c:v>Limpeza das estações</c:v>
                </c:pt>
                <c:pt idx="1">
                  <c:v>Limpeza dos trens</c:v>
                </c:pt>
                <c:pt idx="2">
                  <c:v>Iluminação interna das estações</c:v>
                </c:pt>
                <c:pt idx="3">
                  <c:v>Ventilação das estações</c:v>
                </c:pt>
                <c:pt idx="4">
                  <c:v>Iluminação externa dos acessos das estações</c:v>
                </c:pt>
                <c:pt idx="5">
                  <c:v>Iluminação dos sanitários públicos e disponibilidade de boxes e mictórios</c:v>
                </c:pt>
                <c:pt idx="6">
                  <c:v>Ventilação / Ar-condicionado dos trens</c:v>
                </c:pt>
                <c:pt idx="7">
                  <c:v>Limpeza e higienização dos sanitários públicos</c:v>
                </c:pt>
                <c:pt idx="8">
                  <c:v>Ruído do trem durante a viagem</c:v>
                </c:pt>
                <c:pt idx="9">
                  <c:v>Solavancos/freadas do trem durante a viagem</c:v>
                </c:pt>
                <c:pt idx="10">
                  <c:v>Condições de embarque e desembarque</c:v>
                </c:pt>
                <c:pt idx="11">
                  <c:v>Quantidade de pessoas nas plataformas</c:v>
                </c:pt>
                <c:pt idx="12">
                  <c:v>Quantidade de pessoas nos trens</c:v>
                </c:pt>
              </c:strCache>
            </c:strRef>
          </c:cat>
          <c:val>
            <c:numRef>
              <c:f>Plan1!$D$2:$D$14</c:f>
              <c:numCache>
                <c:formatCode>###0.00</c:formatCode>
                <c:ptCount val="13"/>
                <c:pt idx="0">
                  <c:v>73.852295409181636</c:v>
                </c:pt>
                <c:pt idx="1">
                  <c:v>68.263473053892227</c:v>
                </c:pt>
                <c:pt idx="2">
                  <c:v>67.068273092369481</c:v>
                </c:pt>
                <c:pt idx="3">
                  <c:v>60.4</c:v>
                </c:pt>
                <c:pt idx="4">
                  <c:v>60.160965794768615</c:v>
                </c:pt>
                <c:pt idx="5">
                  <c:v>47.770700636942678</c:v>
                </c:pt>
                <c:pt idx="6">
                  <c:v>47.704590818363272</c:v>
                </c:pt>
                <c:pt idx="7">
                  <c:v>45.41577825159915</c:v>
                </c:pt>
                <c:pt idx="8">
                  <c:v>44.488977955911821</c:v>
                </c:pt>
                <c:pt idx="9">
                  <c:v>39</c:v>
                </c:pt>
                <c:pt idx="10">
                  <c:v>34.930139720558884</c:v>
                </c:pt>
                <c:pt idx="11">
                  <c:v>19</c:v>
                </c:pt>
                <c:pt idx="12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65616"/>
        <c:axId val="496954736"/>
      </c:barChart>
      <c:catAx>
        <c:axId val="496965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54736"/>
        <c:crosses val="autoZero"/>
        <c:auto val="1"/>
        <c:lblAlgn val="ctr"/>
        <c:lblOffset val="100"/>
        <c:noMultiLvlLbl val="0"/>
      </c:catAx>
      <c:valAx>
        <c:axId val="4969547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6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rgbClr val="5F5F55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79B-4EA4-BAEE-DB0C2BAB99EF}"/>
              </c:ext>
            </c:extLst>
          </c:dPt>
          <c:dPt>
            <c:idx val="1"/>
            <c:bubble3D val="0"/>
            <c:spPr>
              <a:noFill/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9B-4EA4-BAEE-DB0C2BAB99EF}"/>
              </c:ext>
            </c:extLst>
          </c:dPt>
          <c:cat>
            <c:strRef>
              <c:f>Plan1!$A$2:$A$3</c:f>
              <c:strCache>
                <c:ptCount val="2"/>
                <c:pt idx="0">
                  <c:v>Conforto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51.773076923076928</c:v>
                </c:pt>
                <c:pt idx="1">
                  <c:v>48.226923076923072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B-4EA4-BAEE-DB0C2BAB9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4761904761904"/>
          <c:y val="0"/>
          <c:w val="0.83809523809523812"/>
          <c:h val="0.88888888888888884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9B-4EA4-BAEE-DB0C2BAB99E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9B-4EA4-BAEE-DB0C2BAB99EF}"/>
              </c:ext>
            </c:extLst>
          </c:dPt>
          <c:cat>
            <c:strRef>
              <c:f>Plan1!$A$2:$A$3</c:f>
              <c:strCache>
                <c:ptCount val="2"/>
                <c:pt idx="0">
                  <c:v>Conforto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B-4EA4-BAEE-DB0C2BAB99E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Conforto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47.97</c:v>
                </c:pt>
                <c:pt idx="1">
                  <c:v>52.03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A2-4E7A-AFA8-7A22A923440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A2-4E7A-AFA8-7A22A923440C}"/>
              </c:ext>
            </c:extLst>
          </c:dPt>
          <c:cat>
            <c:strRef>
              <c:f>Plan1!$A$2:$A$3</c:f>
              <c:strCache>
                <c:ptCount val="2"/>
                <c:pt idx="0">
                  <c:v>Confiabilidade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A2-4E7A-AFA8-7A22A923440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Confiabilidade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42.08</c:v>
                </c:pt>
                <c:pt idx="1">
                  <c:v>57.92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6660175542575"/>
          <c:y val="3.9335667043091452E-2"/>
          <c:w val="0.47514379250980726"/>
          <c:h val="0.94230768833679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2º SEM 2022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Quantidade de bloqueios/catracas disponíveis para entrar ou sair das estações</c:v>
                </c:pt>
                <c:pt idx="1">
                  <c:v>Quantidade de paradas dos trens entre as estações durante a viagem</c:v>
                </c:pt>
                <c:pt idx="2">
                  <c:v>Cumprimento da viagem programada (desembarque em plataforma ou via)</c:v>
                </c:pt>
                <c:pt idx="3">
                  <c:v>Quantidade de bilheterias em funcionamento</c:v>
                </c:pt>
                <c:pt idx="4">
                  <c:v>Funcionamento dos elevadores</c:v>
                </c:pt>
                <c:pt idx="5">
                  <c:v>Funcionamento das escadas rolantes</c:v>
                </c:pt>
                <c:pt idx="6">
                  <c:v>Agilidade, rapidez para colocar o trem em funcionamento em casos de paradas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55.14</c:v>
                </c:pt>
                <c:pt idx="1">
                  <c:v>55.64</c:v>
                </c:pt>
                <c:pt idx="2">
                  <c:v>57.85</c:v>
                </c:pt>
                <c:pt idx="3">
                  <c:v>51.42</c:v>
                </c:pt>
                <c:pt idx="4">
                  <c:v>47.22</c:v>
                </c:pt>
                <c:pt idx="5">
                  <c:v>45.63</c:v>
                </c:pt>
                <c:pt idx="6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B-48D8-B3D3-B1FCDE8102B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Quantidade de bloqueios/catracas disponíveis para entrar ou sair das estações</c:v>
                </c:pt>
                <c:pt idx="1">
                  <c:v>Quantidade de paradas dos trens entre as estações durante a viagem</c:v>
                </c:pt>
                <c:pt idx="2">
                  <c:v>Cumprimento da viagem programada (desembarque em plataforma ou via)</c:v>
                </c:pt>
                <c:pt idx="3">
                  <c:v>Quantidade de bilheterias em funcionamento</c:v>
                </c:pt>
                <c:pt idx="4">
                  <c:v>Funcionamento dos elevadores</c:v>
                </c:pt>
                <c:pt idx="5">
                  <c:v>Funcionamento das escadas rolantes</c:v>
                </c:pt>
                <c:pt idx="6">
                  <c:v>Agilidade, rapidez para colocar o trem em funcionamento em casos de paradas</c:v>
                </c:pt>
              </c:strCache>
            </c:strRef>
          </c:cat>
          <c:val>
            <c:numRef>
              <c:f>Plan1!$C$2:$C$8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02-4A1B-A29E-E96B7B93EC0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Quantidade de bloqueios/catracas disponíveis para entrar ou sair das estações</c:v>
                </c:pt>
                <c:pt idx="1">
                  <c:v>Quantidade de paradas dos trens entre as estações durante a viagem</c:v>
                </c:pt>
                <c:pt idx="2">
                  <c:v>Cumprimento da viagem programada (desembarque em plataforma ou via)</c:v>
                </c:pt>
                <c:pt idx="3">
                  <c:v>Quantidade de bilheterias em funcionamento</c:v>
                </c:pt>
                <c:pt idx="4">
                  <c:v>Funcionamento dos elevadores</c:v>
                </c:pt>
                <c:pt idx="5">
                  <c:v>Funcionamento das escadas rolantes</c:v>
                </c:pt>
                <c:pt idx="6">
                  <c:v>Agilidade, rapidez para colocar o trem em funcionamento em casos de paradas</c:v>
                </c:pt>
              </c:strCache>
            </c:strRef>
          </c:cat>
          <c:val>
            <c:numRef>
              <c:f>Plan1!$D$2:$D$8</c:f>
              <c:numCache>
                <c:formatCode>General</c:formatCode>
                <c:ptCount val="7"/>
                <c:pt idx="0">
                  <c:v>48.902195608782399</c:v>
                </c:pt>
                <c:pt idx="1">
                  <c:v>46.6</c:v>
                </c:pt>
                <c:pt idx="2">
                  <c:v>46</c:v>
                </c:pt>
                <c:pt idx="3">
                  <c:v>45.194274028629856</c:v>
                </c:pt>
                <c:pt idx="4">
                  <c:v>44.052863436123346</c:v>
                </c:pt>
                <c:pt idx="5">
                  <c:v>39</c:v>
                </c:pt>
                <c:pt idx="6">
                  <c:v>24.796747967479675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57456"/>
        <c:axId val="496955824"/>
      </c:barChart>
      <c:catAx>
        <c:axId val="496957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55824"/>
        <c:crosses val="autoZero"/>
        <c:auto val="1"/>
        <c:lblAlgn val="ctr"/>
        <c:lblOffset val="100"/>
        <c:noMultiLvlLbl val="0"/>
      </c:catAx>
      <c:valAx>
        <c:axId val="4969558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5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A2-4E7A-AFA8-7A22A923440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A2-4E7A-AFA8-7A22A923440C}"/>
              </c:ext>
            </c:extLst>
          </c:dPt>
          <c:cat>
            <c:strRef>
              <c:f>Plan1!$A$2:$A$3</c:f>
              <c:strCache>
                <c:ptCount val="2"/>
                <c:pt idx="0">
                  <c:v>Confiabilidade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42.67</c:v>
                </c:pt>
                <c:pt idx="1">
                  <c:v>57.33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A2-4E7A-AFA8-7A22A9234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59190085218645"/>
          <c:y val="2.6960784313725478E-2"/>
          <c:w val="0.33983429667854942"/>
          <c:h val="0.94607843137254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Plan1!$A$2:$A$11</c:f>
              <c:strCache>
                <c:ptCount val="10"/>
                <c:pt idx="0">
                  <c:v>Existência de equipamentos de segurança para situações de emergência - hidrantes, extintores etc.</c:v>
                </c:pt>
                <c:pt idx="1">
                  <c:v>Ação dos empregados nas plataformas para evitar acidentes no embarque e desembarque dos trens</c:v>
                </c:pt>
                <c:pt idx="2">
                  <c:v>Atuação quando há problemas nos trens - esvaziar trem, avisos nos alto-falantes, orientação sobre como as pessoas devem agir</c:v>
                </c:pt>
                <c:pt idx="3">
                  <c:v>Ação para evitar acidente nos bloqueios de entrada e saída</c:v>
                </c:pt>
                <c:pt idx="4">
                  <c:v>Ação para evitar acidentes nos vãos entre os trens e a plataforma</c:v>
                </c:pt>
                <c:pt idx="5">
                  <c:v>Ação da concessionária para evitar acidentes nas escadas fixas</c:v>
                </c:pt>
                <c:pt idx="6">
                  <c:v>Ação para evitar acidentes nas escadas rolantes e elevadores</c:v>
                </c:pt>
                <c:pt idx="7">
                  <c:v>Ação da Concessionária para evitar acidentes nos trens - descarrilamento, incêndio.</c:v>
                </c:pt>
                <c:pt idx="8">
                  <c:v>Ação para evitar acidentes nas portas dos trens</c:v>
                </c:pt>
                <c:pt idx="9">
                  <c:v>Controle do número de pessoas na plataforma para evitar acidentes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60.91</c:v>
                </c:pt>
                <c:pt idx="1">
                  <c:v>49.6</c:v>
                </c:pt>
                <c:pt idx="2">
                  <c:v>47.34</c:v>
                </c:pt>
                <c:pt idx="3">
                  <c:v>47.49</c:v>
                </c:pt>
                <c:pt idx="4">
                  <c:v>43.14</c:v>
                </c:pt>
                <c:pt idx="5">
                  <c:v>46.41</c:v>
                </c:pt>
                <c:pt idx="6">
                  <c:v>44.09</c:v>
                </c:pt>
                <c:pt idx="7">
                  <c:v>56.08</c:v>
                </c:pt>
                <c:pt idx="8">
                  <c:v>41.78</c:v>
                </c:pt>
                <c:pt idx="9">
                  <c:v>32.53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A2-4316-8F97-CD9160C1200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Plan1!$A$2:$A$11</c:f>
              <c:strCache>
                <c:ptCount val="10"/>
                <c:pt idx="0">
                  <c:v>Existência de equipamentos de segurança para situações de emergência - hidrantes, extintores etc.</c:v>
                </c:pt>
                <c:pt idx="1">
                  <c:v>Ação dos empregados nas plataformas para evitar acidentes no embarque e desembarque dos trens</c:v>
                </c:pt>
                <c:pt idx="2">
                  <c:v>Atuação quando há problemas nos trens - esvaziar trem, avisos nos alto-falantes, orientação sobre como as pessoas devem agir</c:v>
                </c:pt>
                <c:pt idx="3">
                  <c:v>Ação para evitar acidente nos bloqueios de entrada e saída</c:v>
                </c:pt>
                <c:pt idx="4">
                  <c:v>Ação para evitar acidentes nos vãos entre os trens e a plataforma</c:v>
                </c:pt>
                <c:pt idx="5">
                  <c:v>Ação da concessionária para evitar acidentes nas escadas fixas</c:v>
                </c:pt>
                <c:pt idx="6">
                  <c:v>Ação para evitar acidentes nas escadas rolantes e elevadores</c:v>
                </c:pt>
                <c:pt idx="7">
                  <c:v>Ação da Concessionária para evitar acidentes nos trens - descarrilamento, incêndio.</c:v>
                </c:pt>
                <c:pt idx="8">
                  <c:v>Ação para evitar acidentes nas portas dos trens</c:v>
                </c:pt>
                <c:pt idx="9">
                  <c:v>Controle do número de pessoas na plataforma para evitar acidentes</c:v>
                </c:pt>
              </c:strCache>
            </c:strRef>
          </c:cat>
          <c:val>
            <c:numRef>
              <c:f>Plan1!$C$2:$C$11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F9-42E5-A34C-CC35F78E0E0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Plan1!$A$2:$A$11</c:f>
              <c:strCache>
                <c:ptCount val="10"/>
                <c:pt idx="0">
                  <c:v>Existência de equipamentos de segurança para situações de emergência - hidrantes, extintores etc.</c:v>
                </c:pt>
                <c:pt idx="1">
                  <c:v>Ação dos empregados nas plataformas para evitar acidentes no embarque e desembarque dos trens</c:v>
                </c:pt>
                <c:pt idx="2">
                  <c:v>Atuação quando há problemas nos trens - esvaziar trem, avisos nos alto-falantes, orientação sobre como as pessoas devem agir</c:v>
                </c:pt>
                <c:pt idx="3">
                  <c:v>Ação para evitar acidente nos bloqueios de entrada e saída</c:v>
                </c:pt>
                <c:pt idx="4">
                  <c:v>Ação para evitar acidentes nos vãos entre os trens e a plataforma</c:v>
                </c:pt>
                <c:pt idx="5">
                  <c:v>Ação da concessionária para evitar acidentes nas escadas fixas</c:v>
                </c:pt>
                <c:pt idx="6">
                  <c:v>Ação para evitar acidentes nas escadas rolantes e elevadores</c:v>
                </c:pt>
                <c:pt idx="7">
                  <c:v>Ação da Concessionária para evitar acidentes nos trens - descarrilamento, incêndio.</c:v>
                </c:pt>
                <c:pt idx="8">
                  <c:v>Ação para evitar acidentes nas portas dos trens</c:v>
                </c:pt>
                <c:pt idx="9">
                  <c:v>Controle do número de pessoas na plataforma para evitar acidentes</c:v>
                </c:pt>
              </c:strCache>
            </c:strRef>
          </c:cat>
          <c:val>
            <c:numRef>
              <c:f>Plan1!$D$2:$D$11</c:f>
              <c:numCache>
                <c:formatCode>###0.00</c:formatCode>
                <c:ptCount val="10"/>
                <c:pt idx="0">
                  <c:v>47.540983606557376</c:v>
                </c:pt>
                <c:pt idx="1">
                  <c:v>40.404040404040401</c:v>
                </c:pt>
                <c:pt idx="2">
                  <c:v>38.445807770961146</c:v>
                </c:pt>
                <c:pt idx="3">
                  <c:v>38.104838709677416</c:v>
                </c:pt>
                <c:pt idx="4">
                  <c:v>35.080645161290327</c:v>
                </c:pt>
                <c:pt idx="5">
                  <c:v>34.87903225806452</c:v>
                </c:pt>
                <c:pt idx="6">
                  <c:v>32.586558044806516</c:v>
                </c:pt>
                <c:pt idx="7">
                  <c:v>30.08298755186722</c:v>
                </c:pt>
                <c:pt idx="8">
                  <c:v>29.233870967741936</c:v>
                </c:pt>
                <c:pt idx="9">
                  <c:v>22.937625754527165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60176"/>
        <c:axId val="496965072"/>
      </c:barChart>
      <c:catAx>
        <c:axId val="496960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65072"/>
        <c:crosses val="autoZero"/>
        <c:auto val="1"/>
        <c:lblAlgn val="ctr"/>
        <c:lblOffset val="100"/>
        <c:noMultiLvlLbl val="0"/>
      </c:catAx>
      <c:valAx>
        <c:axId val="49696507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6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BB-4CAA-AD3C-06066DA6C9A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BB-4CAA-AD3C-06066DA6C9A2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contra acidentes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BB-4CAA-AD3C-06066DA6C9A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Segurança contra acidentes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34.93</c:v>
                </c:pt>
                <c:pt idx="1">
                  <c:v>65.069999999999993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Demanda</c:v>
                </c:pt>
              </c:strCache>
            </c:strRef>
          </c:tx>
          <c:spPr>
            <a:solidFill>
              <a:srgbClr val="811919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Dias úteis (segunda a sexta-feira)</c:v>
                </c:pt>
                <c:pt idx="1">
                  <c:v>Final de semana (sábado e domingo)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33-402A-8852-0E3111BA538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Amostra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Dias úteis (segunda a sexta-feira)</c:v>
                </c:pt>
                <c:pt idx="1">
                  <c:v>Final de semana (sábado e domingo)</c:v>
                </c:pt>
              </c:strCache>
            </c:strRef>
          </c:cat>
          <c:val>
            <c:numRef>
              <c:f>Plan1!$C$2:$C$3</c:f>
              <c:numCache>
                <c:formatCode>###0.00</c:formatCode>
                <c:ptCount val="2"/>
                <c:pt idx="0">
                  <c:v>84.031936127744515</c:v>
                </c:pt>
                <c:pt idx="1">
                  <c:v>15.968063872255488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33-402A-8852-0E3111BA5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16"/>
        <c:axId val="330562880"/>
        <c:axId val="330567776"/>
      </c:barChart>
      <c:catAx>
        <c:axId val="33056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567776"/>
        <c:crosses val="autoZero"/>
        <c:auto val="1"/>
        <c:lblAlgn val="ctr"/>
        <c:lblOffset val="100"/>
        <c:noMultiLvlLbl val="0"/>
      </c:catAx>
      <c:valAx>
        <c:axId val="33056777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one"/>
        <c:crossAx val="33056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BB-4CAA-AD3C-06066DA6C9A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BB-4CAA-AD3C-06066DA6C9A2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contra acidentes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46.936999999999998</c:v>
                </c:pt>
                <c:pt idx="1">
                  <c:v>53.063000000000002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BB-4CAA-AD3C-06066DA6C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489717780122868"/>
          <c:y val="2.6960784313725478E-2"/>
          <c:w val="0.24152893903725964"/>
          <c:h val="0.94607843137254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Presença e quantidade de agentes de segurança</c:v>
                </c:pt>
                <c:pt idx="1">
                  <c:v>Ação para evitar assaltos às bilheterias, agressão / lesão corporal ao passageiro</c:v>
                </c:pt>
                <c:pt idx="2">
                  <c:v>Segurança pessoal nos acessos / corredores para chegar e sair das estações</c:v>
                </c:pt>
                <c:pt idx="3">
                  <c:v>Ação da concessionária para evitar roubos/furtos nas estações</c:v>
                </c:pt>
                <c:pt idx="4">
                  <c:v>Ação da concessionária para evitar a importunação / constrangimento sexual</c:v>
                </c:pt>
                <c:pt idx="5">
                  <c:v>Ação da concessionária para evitar tumulto dos grupos de torcedores de futebol e/ou gangues</c:v>
                </c:pt>
                <c:pt idx="6">
                  <c:v>Ação da concessionária para evitar roubos/furtos no interior dos trens</c:v>
                </c:pt>
                <c:pt idx="7">
                  <c:v>Ação da concessionária para evitar pedintes e vendedores ambulantes nos trens/ estações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47.94</c:v>
                </c:pt>
                <c:pt idx="1">
                  <c:v>48.1</c:v>
                </c:pt>
                <c:pt idx="2">
                  <c:v>47.35</c:v>
                </c:pt>
                <c:pt idx="3">
                  <c:v>40.200000000000003</c:v>
                </c:pt>
                <c:pt idx="4">
                  <c:v>40.32</c:v>
                </c:pt>
                <c:pt idx="5">
                  <c:v>36.61</c:v>
                </c:pt>
                <c:pt idx="6">
                  <c:v>40.869999999999997</c:v>
                </c:pt>
                <c:pt idx="7">
                  <c:v>30.57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2F-4F01-AB25-4BE6C9D6E7E6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Presença e quantidade de agentes de segurança</c:v>
                </c:pt>
                <c:pt idx="1">
                  <c:v>Ação para evitar assaltos às bilheterias, agressão / lesão corporal ao passageiro</c:v>
                </c:pt>
                <c:pt idx="2">
                  <c:v>Segurança pessoal nos acessos / corredores para chegar e sair das estações</c:v>
                </c:pt>
                <c:pt idx="3">
                  <c:v>Ação da concessionária para evitar roubos/furtos nas estações</c:v>
                </c:pt>
                <c:pt idx="4">
                  <c:v>Ação da concessionária para evitar a importunação / constrangimento sexual</c:v>
                </c:pt>
                <c:pt idx="5">
                  <c:v>Ação da concessionária para evitar tumulto dos grupos de torcedores de futebol e/ou gangues</c:v>
                </c:pt>
                <c:pt idx="6">
                  <c:v>Ação da concessionária para evitar roubos/furtos no interior dos trens</c:v>
                </c:pt>
                <c:pt idx="7">
                  <c:v>Ação da concessionária para evitar pedintes e vendedores ambulantes nos trens/ estações</c:v>
                </c:pt>
              </c:strCache>
            </c:strRef>
          </c:cat>
          <c:val>
            <c:numRef>
              <c:f>Plan1!$C$2:$C$9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A3-4D0A-A96A-EE1B7AB7AAF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Presença e quantidade de agentes de segurança</c:v>
                </c:pt>
                <c:pt idx="1">
                  <c:v>Ação para evitar assaltos às bilheterias, agressão / lesão corporal ao passageiro</c:v>
                </c:pt>
                <c:pt idx="2">
                  <c:v>Segurança pessoal nos acessos / corredores para chegar e sair das estações</c:v>
                </c:pt>
                <c:pt idx="3">
                  <c:v>Ação da concessionária para evitar roubos/furtos nas estações</c:v>
                </c:pt>
                <c:pt idx="4">
                  <c:v>Ação da concessionária para evitar a importunação / constrangimento sexual</c:v>
                </c:pt>
                <c:pt idx="5">
                  <c:v>Ação da concessionária para evitar tumulto dos grupos de torcedores de futebol e/ou gangues</c:v>
                </c:pt>
                <c:pt idx="6">
                  <c:v>Ação da concessionária para evitar roubos/furtos no interior dos trens</c:v>
                </c:pt>
                <c:pt idx="7">
                  <c:v>Ação da concessionária para evitar pedintes e vendedores ambulantes nos trens/ estações</c:v>
                </c:pt>
              </c:strCache>
            </c:strRef>
          </c:cat>
          <c:val>
            <c:numRef>
              <c:f>Plan1!$D$2:$D$9</c:f>
              <c:numCache>
                <c:formatCode>###0.00</c:formatCode>
                <c:ptCount val="8"/>
                <c:pt idx="0">
                  <c:v>46.706586826347305</c:v>
                </c:pt>
                <c:pt idx="1">
                  <c:v>45.233265720081135</c:v>
                </c:pt>
                <c:pt idx="2">
                  <c:v>40.799999999999997</c:v>
                </c:pt>
                <c:pt idx="3">
                  <c:v>36.199999999999996</c:v>
                </c:pt>
                <c:pt idx="4">
                  <c:v>35.975609756097562</c:v>
                </c:pt>
                <c:pt idx="5">
                  <c:v>35.443037974683541</c:v>
                </c:pt>
                <c:pt idx="6">
                  <c:v>33.53413654618474</c:v>
                </c:pt>
                <c:pt idx="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66160"/>
        <c:axId val="496968880"/>
      </c:barChart>
      <c:catAx>
        <c:axId val="496966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68880"/>
        <c:crosses val="autoZero"/>
        <c:auto val="1"/>
        <c:lblAlgn val="ctr"/>
        <c:lblOffset val="100"/>
        <c:noMultiLvlLbl val="0"/>
      </c:catAx>
      <c:valAx>
        <c:axId val="49696888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6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80-40DC-AAB7-CE02C6EDDAA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80-40DC-AAB7-CE02C6EDDAAC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pública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80-40DC-AAB7-CE02C6EDDAA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Segurança pública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37.36</c:v>
                </c:pt>
                <c:pt idx="1">
                  <c:v>62.64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80-40DC-AAB7-CE02C6EDDAA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80-40DC-AAB7-CE02C6EDDAAC}"/>
              </c:ext>
            </c:extLst>
          </c:dPt>
          <c:cat>
            <c:strRef>
              <c:f>Plan1!$A$2:$A$3</c:f>
              <c:strCache>
                <c:ptCount val="2"/>
                <c:pt idx="0">
                  <c:v>Segurança pública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41.494999999999997</c:v>
                </c:pt>
                <c:pt idx="1">
                  <c:v>58.505000000000003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80-40DC-AAB7-CE02C6EDD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FE-4D2F-B570-D2118EC70D8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FE-4D2F-B570-D2118EC70D82}"/>
              </c:ext>
            </c:extLst>
          </c:dPt>
          <c:cat>
            <c:strRef>
              <c:f>Plan1!$A$2:$A$3</c:f>
              <c:strCache>
                <c:ptCount val="2"/>
                <c:pt idx="0">
                  <c:v>Atendimento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FE-4D2F-B570-D2118EC70D8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Atendimento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57.99</c:v>
                </c:pt>
                <c:pt idx="1">
                  <c:v>42.01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2º SEM 2022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 que ficam nos bloqueios / catracas</c:v>
                </c:pt>
                <c:pt idx="1">
                  <c:v>Atuação dos maquinistas</c:v>
                </c:pt>
                <c:pt idx="2">
                  <c:v>Atuação dos empregados no atendimento ao passageiro em primeiros socorros</c:v>
                </c:pt>
                <c:pt idx="3">
                  <c:v>Atuação dos agentes de segurança</c:v>
                </c:pt>
                <c:pt idx="4">
                  <c:v>Atuação dos empregados que ficam nas plataformas para auxiliar o embarque e o desembarque</c:v>
                </c:pt>
                <c:pt idx="5">
                  <c:v>Presença de empregados nas estações para ajudar os passageiros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69.09</c:v>
                </c:pt>
                <c:pt idx="1">
                  <c:v>79.400000000000006</c:v>
                </c:pt>
                <c:pt idx="2">
                  <c:v>64.959999999999994</c:v>
                </c:pt>
                <c:pt idx="3">
                  <c:v>57.76</c:v>
                </c:pt>
                <c:pt idx="4">
                  <c:v>56.13</c:v>
                </c:pt>
                <c:pt idx="5">
                  <c:v>51.28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83-4DB6-8E77-88893CD5D49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 que ficam nos bloqueios / catracas</c:v>
                </c:pt>
                <c:pt idx="1">
                  <c:v>Atuação dos maquinistas</c:v>
                </c:pt>
                <c:pt idx="2">
                  <c:v>Atuação dos empregados no atendimento ao passageiro em primeiros socorros</c:v>
                </c:pt>
                <c:pt idx="3">
                  <c:v>Atuação dos agentes de segurança</c:v>
                </c:pt>
                <c:pt idx="4">
                  <c:v>Atuação dos empregados que ficam nas plataformas para auxiliar o embarque e o desembarque</c:v>
                </c:pt>
                <c:pt idx="5">
                  <c:v>Presença de empregados nas estações para ajudar os passageiros</c:v>
                </c:pt>
              </c:strCache>
            </c:strRef>
          </c:cat>
          <c:val>
            <c:numRef>
              <c:f>Plan1!$C$2:$C$7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20-428F-AC38-2FB033DD5AD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 que ficam nos bloqueios / catracas</c:v>
                </c:pt>
                <c:pt idx="1">
                  <c:v>Atuação dos maquinistas</c:v>
                </c:pt>
                <c:pt idx="2">
                  <c:v>Atuação dos empregados no atendimento ao passageiro em primeiros socorros</c:v>
                </c:pt>
                <c:pt idx="3">
                  <c:v>Atuação dos agentes de segurança</c:v>
                </c:pt>
                <c:pt idx="4">
                  <c:v>Atuação dos empregados que ficam nas plataformas para auxiliar o embarque e o desembarque</c:v>
                </c:pt>
                <c:pt idx="5">
                  <c:v>Presença de empregados nas estações para ajudar os passageiros</c:v>
                </c:pt>
              </c:strCache>
            </c:strRef>
          </c:cat>
          <c:val>
            <c:numRef>
              <c:f>Plan1!$D$2:$D$7</c:f>
              <c:numCache>
                <c:formatCode>###0.00</c:formatCode>
                <c:ptCount val="6"/>
                <c:pt idx="0">
                  <c:v>68</c:v>
                </c:pt>
                <c:pt idx="1">
                  <c:v>63.360323886639677</c:v>
                </c:pt>
                <c:pt idx="2">
                  <c:v>57.917570498915403</c:v>
                </c:pt>
                <c:pt idx="3">
                  <c:v>55.289421157684629</c:v>
                </c:pt>
                <c:pt idx="4">
                  <c:v>52.095808383233532</c:v>
                </c:pt>
                <c:pt idx="5">
                  <c:v>51.302605210420836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67792"/>
        <c:axId val="496968336"/>
      </c:barChart>
      <c:catAx>
        <c:axId val="496967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68336"/>
        <c:crosses val="autoZero"/>
        <c:auto val="1"/>
        <c:lblAlgn val="ctr"/>
        <c:lblOffset val="100"/>
        <c:noMultiLvlLbl val="0"/>
      </c:catAx>
      <c:valAx>
        <c:axId val="4969683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6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FE-4D2F-B570-D2118EC70D8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FE-4D2F-B570-D2118EC70D82}"/>
              </c:ext>
            </c:extLst>
          </c:dPt>
          <c:cat>
            <c:strRef>
              <c:f>Plan1!$A$2:$A$3</c:f>
              <c:strCache>
                <c:ptCount val="2"/>
                <c:pt idx="0">
                  <c:v>Atendimento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63.103333333333332</c:v>
                </c:pt>
                <c:pt idx="1">
                  <c:v>36.896666666666668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FE-4D2F-B570-D2118EC70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489717780122868"/>
          <c:y val="2.6960784313725478E-2"/>
          <c:w val="0.24152893903725967"/>
          <c:h val="0.946078431372549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Compreensão das placas e cartazes</c:v>
                </c:pt>
                <c:pt idx="1">
                  <c:v>Quantidade de placas / cartazes para se orientar no sistema metroferroviário</c:v>
                </c:pt>
                <c:pt idx="2">
                  <c:v>Quantidade de cartazes de orientação ao passageiro</c:v>
                </c:pt>
                <c:pt idx="3">
                  <c:v>Qualidade do som das mensagens nas estações</c:v>
                </c:pt>
                <c:pt idx="4">
                  <c:v>Quantidade de mensagens dadas nos alto falantes</c:v>
                </c:pt>
                <c:pt idx="5">
                  <c:v>Qualidade do som nas mensagens nos trens</c:v>
                </c:pt>
                <c:pt idx="6">
                  <c:v>Informações sobre riscos de acidentes</c:v>
                </c:pt>
                <c:pt idx="7">
                  <c:v>Efeito das mensagens dos alto falantes sobre as orientações de uso do sistema no comportamento dos passageiros</c:v>
                </c:pt>
                <c:pt idx="8">
                  <c:v>Facilidade de informações sobre sistemas integrados e arredores</c:v>
                </c:pt>
                <c:pt idx="9">
                  <c:v>Mensagens sonoras no interior dos trens sobre anormalidades / problemas</c:v>
                </c:pt>
                <c:pt idx="10">
                  <c:v>Efeito dos cartazes de uso do sistema no comportamento dos passageiros</c:v>
                </c:pt>
                <c:pt idx="11">
                  <c:v>Mensagens sonoras e cartazes nas estações sobre anormalidades / problemas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69.88</c:v>
                </c:pt>
                <c:pt idx="1">
                  <c:v>63.39</c:v>
                </c:pt>
                <c:pt idx="2">
                  <c:v>63.26</c:v>
                </c:pt>
                <c:pt idx="3">
                  <c:v>66.010000000000005</c:v>
                </c:pt>
                <c:pt idx="4">
                  <c:v>61.69</c:v>
                </c:pt>
                <c:pt idx="5">
                  <c:v>66.989999999999995</c:v>
                </c:pt>
                <c:pt idx="6">
                  <c:v>62.2</c:v>
                </c:pt>
                <c:pt idx="7">
                  <c:v>58.74</c:v>
                </c:pt>
                <c:pt idx="8">
                  <c:v>56.89</c:v>
                </c:pt>
                <c:pt idx="9">
                  <c:v>55.71</c:v>
                </c:pt>
                <c:pt idx="10">
                  <c:v>58.27</c:v>
                </c:pt>
                <c:pt idx="11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78-4981-B088-D04EBD7C3BF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Compreensão das placas e cartazes</c:v>
                </c:pt>
                <c:pt idx="1">
                  <c:v>Quantidade de placas / cartazes para se orientar no sistema metroferroviário</c:v>
                </c:pt>
                <c:pt idx="2">
                  <c:v>Quantidade de cartazes de orientação ao passageiro</c:v>
                </c:pt>
                <c:pt idx="3">
                  <c:v>Qualidade do som das mensagens nas estações</c:v>
                </c:pt>
                <c:pt idx="4">
                  <c:v>Quantidade de mensagens dadas nos alto falantes</c:v>
                </c:pt>
                <c:pt idx="5">
                  <c:v>Qualidade do som nas mensagens nos trens</c:v>
                </c:pt>
                <c:pt idx="6">
                  <c:v>Informações sobre riscos de acidentes</c:v>
                </c:pt>
                <c:pt idx="7">
                  <c:v>Efeito das mensagens dos alto falantes sobre as orientações de uso do sistema no comportamento dos passageiros</c:v>
                </c:pt>
                <c:pt idx="8">
                  <c:v>Facilidade de informações sobre sistemas integrados e arredores</c:v>
                </c:pt>
                <c:pt idx="9">
                  <c:v>Mensagens sonoras no interior dos trens sobre anormalidades / problemas</c:v>
                </c:pt>
                <c:pt idx="10">
                  <c:v>Efeito dos cartazes de uso do sistema no comportamento dos passageiros</c:v>
                </c:pt>
                <c:pt idx="11">
                  <c:v>Mensagens sonoras e cartazes nas estações sobre anormalidades / problemas</c:v>
                </c:pt>
              </c:strCache>
            </c:strRef>
          </c:cat>
          <c:val>
            <c:numRef>
              <c:f>Plan1!$C$2:$C$13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86-4134-828E-DEEDC7FA32B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Compreensão das placas e cartazes</c:v>
                </c:pt>
                <c:pt idx="1">
                  <c:v>Quantidade de placas / cartazes para se orientar no sistema metroferroviário</c:v>
                </c:pt>
                <c:pt idx="2">
                  <c:v>Quantidade de cartazes de orientação ao passageiro</c:v>
                </c:pt>
                <c:pt idx="3">
                  <c:v>Qualidade do som das mensagens nas estações</c:v>
                </c:pt>
                <c:pt idx="4">
                  <c:v>Quantidade de mensagens dadas nos alto falantes</c:v>
                </c:pt>
                <c:pt idx="5">
                  <c:v>Qualidade do som nas mensagens nos trens</c:v>
                </c:pt>
                <c:pt idx="6">
                  <c:v>Informações sobre riscos de acidentes</c:v>
                </c:pt>
                <c:pt idx="7">
                  <c:v>Efeito das mensagens dos alto falantes sobre as orientações de uso do sistema no comportamento dos passageiros</c:v>
                </c:pt>
                <c:pt idx="8">
                  <c:v>Facilidade de informações sobre sistemas integrados e arredores</c:v>
                </c:pt>
                <c:pt idx="9">
                  <c:v>Mensagens sonoras no interior dos trens sobre anormalidades / problemas</c:v>
                </c:pt>
                <c:pt idx="10">
                  <c:v>Efeito dos cartazes de uso do sistema no comportamento dos passageiros</c:v>
                </c:pt>
                <c:pt idx="11">
                  <c:v>Mensagens sonoras e cartazes nas estações sobre anormalidades / problemas</c:v>
                </c:pt>
              </c:strCache>
            </c:strRef>
          </c:cat>
          <c:val>
            <c:numRef>
              <c:f>Plan1!$D$2:$D$13</c:f>
              <c:numCache>
                <c:formatCode>###0.00</c:formatCode>
                <c:ptCount val="12"/>
                <c:pt idx="0">
                  <c:v>65.469061876247508</c:v>
                </c:pt>
                <c:pt idx="1">
                  <c:v>62.725450901803605</c:v>
                </c:pt>
                <c:pt idx="2">
                  <c:v>58.517034068136276</c:v>
                </c:pt>
                <c:pt idx="3">
                  <c:v>54.291417165668662</c:v>
                </c:pt>
                <c:pt idx="4">
                  <c:v>54.2</c:v>
                </c:pt>
                <c:pt idx="5">
                  <c:v>53.892215568862277</c:v>
                </c:pt>
                <c:pt idx="6">
                  <c:v>51.411290322580648</c:v>
                </c:pt>
                <c:pt idx="7">
                  <c:v>50.501002004008008</c:v>
                </c:pt>
                <c:pt idx="8">
                  <c:v>50.100200400801597</c:v>
                </c:pt>
                <c:pt idx="9">
                  <c:v>47.99196787148594</c:v>
                </c:pt>
                <c:pt idx="10">
                  <c:v>46.169354838709673</c:v>
                </c:pt>
                <c:pt idx="11">
                  <c:v>44.578313253012048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66704"/>
        <c:axId val="496959088"/>
      </c:barChart>
      <c:catAx>
        <c:axId val="496966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59088"/>
        <c:crosses val="autoZero"/>
        <c:auto val="1"/>
        <c:lblAlgn val="ctr"/>
        <c:lblOffset val="100"/>
        <c:noMultiLvlLbl val="0"/>
      </c:catAx>
      <c:valAx>
        <c:axId val="4969590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6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A-4141-9D70-3F4D624843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DA-4141-9D70-3F4D6248430A}"/>
              </c:ext>
            </c:extLst>
          </c:dPt>
          <c:cat>
            <c:strRef>
              <c:f>Plan1!$A$2:$A$3</c:f>
              <c:strCache>
                <c:ptCount val="2"/>
                <c:pt idx="0">
                  <c:v>Informação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DA-4141-9D70-3F4D6248430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Informação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53.32</c:v>
                </c:pt>
                <c:pt idx="1">
                  <c:v>46.7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A-4141-9D70-3F4D6248430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DA-4141-9D70-3F4D6248430A}"/>
              </c:ext>
            </c:extLst>
          </c:dPt>
          <c:cat>
            <c:strRef>
              <c:f>Plan1!$A$2:$A$3</c:f>
              <c:strCache>
                <c:ptCount val="2"/>
                <c:pt idx="0">
                  <c:v>Informação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61.569166666666668</c:v>
                </c:pt>
                <c:pt idx="1">
                  <c:v>38.430833333333332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DA-4141-9D70-3F4D62484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197E-2"/>
          <c:y val="5.1873204732715172E-2"/>
          <c:w val="0.92715231788079466"/>
          <c:h val="0.8120607243255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2022 2º SEM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 De 16 a 25 Anos</c:v>
                </c:pt>
                <c:pt idx="1">
                  <c:v> De 26 a 40 Anos</c:v>
                </c:pt>
                <c:pt idx="2">
                  <c:v> De 41 a 54 Anos</c:v>
                </c:pt>
                <c:pt idx="3">
                  <c:v> De 55 a 64 Anos</c:v>
                </c:pt>
                <c:pt idx="4">
                  <c:v> 65 Anos ou mais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30.81</c:v>
                </c:pt>
                <c:pt idx="1">
                  <c:v>34.74</c:v>
                </c:pt>
                <c:pt idx="2">
                  <c:v>21.75</c:v>
                </c:pt>
                <c:pt idx="3">
                  <c:v>8.66</c:v>
                </c:pt>
                <c:pt idx="4">
                  <c:v>4.04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6-4623-85A5-2EB2BE43E3F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2022 1º SEM2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79-46E0-9918-E6348031D6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179-46E0-9918-E6348031D6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179-46E0-9918-E6348031D6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179-46E0-9918-E6348031D6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179-46E0-9918-E6348031D6BE}"/>
                </c:ext>
                <c:ext xmlns:c15="http://schemas.microsoft.com/office/drawing/2012/chart" uri="{CE6537A1-D6FC-4f65-9D91-7224C49458BB}"/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 De 16 a 25 Anos</c:v>
                </c:pt>
                <c:pt idx="1">
                  <c:v> De 26 a 40 Anos</c:v>
                </c:pt>
                <c:pt idx="2">
                  <c:v> De 41 a 54 Anos</c:v>
                </c:pt>
                <c:pt idx="3">
                  <c:v> De 55 a 64 Anos</c:v>
                </c:pt>
                <c:pt idx="4">
                  <c:v> 65 Anos ou mais</c:v>
                </c:pt>
              </c:strCache>
            </c:strRef>
          </c:cat>
          <c:val>
            <c:numRef>
              <c:f>Plan1!$C$2:$C$6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79-46E0-9918-E6348031D6B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2023 1º SEM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 De 16 a 25 Anos</c:v>
                </c:pt>
                <c:pt idx="1">
                  <c:v> De 26 a 40 Anos</c:v>
                </c:pt>
                <c:pt idx="2">
                  <c:v> De 41 a 54 Anos</c:v>
                </c:pt>
                <c:pt idx="3">
                  <c:v> De 55 a 64 Anos</c:v>
                </c:pt>
                <c:pt idx="4">
                  <c:v> 65 Anos ou mais</c:v>
                </c:pt>
              </c:strCache>
            </c:strRef>
          </c:cat>
          <c:val>
            <c:numRef>
              <c:f>Plan1!$D$2:$D$6</c:f>
              <c:numCache>
                <c:formatCode>0</c:formatCode>
                <c:ptCount val="5"/>
                <c:pt idx="0">
                  <c:v>32.035928143712574</c:v>
                </c:pt>
                <c:pt idx="1">
                  <c:v>32.435129740518967</c:v>
                </c:pt>
                <c:pt idx="2">
                  <c:v>22.45508982035928</c:v>
                </c:pt>
                <c:pt idx="3">
                  <c:v>8.8822355289421164</c:v>
                </c:pt>
                <c:pt idx="4">
                  <c:v>4.1916167664670656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330568864"/>
        <c:axId val="330555808"/>
      </c:barChart>
      <c:catAx>
        <c:axId val="33056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30555808"/>
        <c:crosses val="autoZero"/>
        <c:auto val="1"/>
        <c:lblAlgn val="ctr"/>
        <c:lblOffset val="100"/>
        <c:noMultiLvlLbl val="0"/>
      </c:catAx>
      <c:valAx>
        <c:axId val="33055580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3056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D0-4B0E-B3C4-898A23F19F4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D0-4B0E-B3C4-898A23F19F4E}"/>
              </c:ext>
            </c:extLst>
          </c:dPt>
          <c:cat>
            <c:strRef>
              <c:f>Plan1!$A$2:$A$3</c:f>
              <c:strCache>
                <c:ptCount val="2"/>
                <c:pt idx="0">
                  <c:v>acessibilidade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D0-4B0E-B3C4-898A23F19F4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noFill/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acessibilidade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39.090000000000003</c:v>
                </c:pt>
                <c:pt idx="1">
                  <c:v>60.91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 2º SEM 2022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empregados, no atendimento preferencial dado aos passageiros preferenciais</c:v>
                </c:pt>
                <c:pt idx="1">
                  <c:v>Facilidade de uso das linhas para pessoas com deficiência ou dificuldade de locomoção ou com deficiência visual se orientar pela sinalização de piso tátil (piso azul)</c:v>
                </c:pt>
                <c:pt idx="2">
                  <c:v>Quantidade de lugares, espaço nos trens para passageiros preferenciais</c:v>
                </c:pt>
                <c:pt idx="3">
                  <c:v>Facilidade de embarque na área destinada aos passageiros preferenciais</c:v>
                </c:pt>
                <c:pt idx="4">
                  <c:v>Existência de instalações e equipamentos adaptados nas estações</c:v>
                </c:pt>
                <c:pt idx="5">
                  <c:v>Disponibilidade de equipamentos (elevadores, escadas e esteiras rolantes) para facilitar o deslocamento dos passageiros preferenciais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53.36</c:v>
                </c:pt>
                <c:pt idx="1">
                  <c:v>44.64</c:v>
                </c:pt>
                <c:pt idx="2">
                  <c:v>40.86</c:v>
                </c:pt>
                <c:pt idx="3">
                  <c:v>40.51</c:v>
                </c:pt>
                <c:pt idx="4">
                  <c:v>39.409999999999997</c:v>
                </c:pt>
                <c:pt idx="5">
                  <c:v>36.22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1B-403F-9C9E-E384CD9DC7B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empregados, no atendimento preferencial dado aos passageiros preferenciais</c:v>
                </c:pt>
                <c:pt idx="1">
                  <c:v>Facilidade de uso das linhas para pessoas com deficiência ou dificuldade de locomoção ou com deficiência visual se orientar pela sinalização de piso tátil (piso azul)</c:v>
                </c:pt>
                <c:pt idx="2">
                  <c:v>Quantidade de lugares, espaço nos trens para passageiros preferenciais</c:v>
                </c:pt>
                <c:pt idx="3">
                  <c:v>Facilidade de embarque na área destinada aos passageiros preferenciais</c:v>
                </c:pt>
                <c:pt idx="4">
                  <c:v>Existência de instalações e equipamentos adaptados nas estações</c:v>
                </c:pt>
                <c:pt idx="5">
                  <c:v>Disponibilidade de equipamentos (elevadores, escadas e esteiras rolantes) para facilitar o deslocamento dos passageiros preferenciais</c:v>
                </c:pt>
              </c:strCache>
            </c:strRef>
          </c:cat>
          <c:val>
            <c:numRef>
              <c:f>Plan1!$C$2:$C$7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82-492D-A16C-F0E7C83A49A6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Atuação dos empregados, no atendimento preferencial dado aos passageiros preferenciais</c:v>
                </c:pt>
                <c:pt idx="1">
                  <c:v>Facilidade de uso das linhas para pessoas com deficiência ou dificuldade de locomoção ou com deficiência visual se orientar pela sinalização de piso tátil (piso azul)</c:v>
                </c:pt>
                <c:pt idx="2">
                  <c:v>Quantidade de lugares, espaço nos trens para passageiros preferenciais</c:v>
                </c:pt>
                <c:pt idx="3">
                  <c:v>Facilidade de embarque na área destinada aos passageiros preferenciais</c:v>
                </c:pt>
                <c:pt idx="4">
                  <c:v>Existência de instalações e equipamentos adaptados nas estações</c:v>
                </c:pt>
                <c:pt idx="5">
                  <c:v>Disponibilidade de equipamentos (elevadores, escadas e esteiras rolantes) para facilitar o deslocamento dos passageiros preferenciais</c:v>
                </c:pt>
              </c:strCache>
            </c:strRef>
          </c:cat>
          <c:val>
            <c:numRef>
              <c:f>Plan1!$D$2:$D$7</c:f>
              <c:numCache>
                <c:formatCode>###0.00</c:formatCode>
                <c:ptCount val="6"/>
                <c:pt idx="0">
                  <c:v>53.131313131313128</c:v>
                </c:pt>
                <c:pt idx="1">
                  <c:v>45.6</c:v>
                </c:pt>
                <c:pt idx="2">
                  <c:v>41</c:v>
                </c:pt>
                <c:pt idx="3">
                  <c:v>33.333333333333329</c:v>
                </c:pt>
                <c:pt idx="4">
                  <c:v>31.515151515151512</c:v>
                </c:pt>
                <c:pt idx="5">
                  <c:v>29.940119760479039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69424"/>
        <c:axId val="496954192"/>
      </c:barChart>
      <c:catAx>
        <c:axId val="49696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96954192"/>
        <c:crosses val="autoZero"/>
        <c:auto val="1"/>
        <c:lblAlgn val="ctr"/>
        <c:lblOffset val="100"/>
        <c:noMultiLvlLbl val="0"/>
      </c:catAx>
      <c:valAx>
        <c:axId val="4969541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6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BFBFBF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D0-4B0E-B3C4-898A23F19F4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D0-4B0E-B3C4-898A23F19F4E}"/>
              </c:ext>
            </c:extLst>
          </c:dPt>
          <c:cat>
            <c:strRef>
              <c:f>Plan1!$A$2:$A$3</c:f>
              <c:strCache>
                <c:ptCount val="2"/>
                <c:pt idx="0">
                  <c:v>acessibilidade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42.5</c:v>
                </c:pt>
                <c:pt idx="1">
                  <c:v>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D0-4B0E-B3C4-898A23F19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C7-411A-AE20-82E21F5D215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C7-411A-AE20-82E21F5D215E}"/>
              </c:ext>
            </c:extLst>
          </c:dPt>
          <c:cat>
            <c:strRef>
              <c:f>Plan1!$A$2:$A$3</c:f>
              <c:strCache>
                <c:ptCount val="2"/>
                <c:pt idx="0">
                  <c:v>IGS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C7-411A-AE20-82E21F5D215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spPr>
            <a:noFill/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cat>
            <c:strRef>
              <c:f>Plan1!$A$2:$A$3</c:f>
              <c:strCache>
                <c:ptCount val="2"/>
                <c:pt idx="0">
                  <c:v>IGS</c:v>
                </c:pt>
                <c:pt idx="1">
                  <c:v>dif.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44.6</c:v>
                </c:pt>
                <c:pt idx="1">
                  <c:v>55.4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nov/22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C7-411A-AE20-82E21F5D215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C7-411A-AE20-82E21F5D215E}"/>
              </c:ext>
            </c:extLst>
          </c:dPt>
          <c:cat>
            <c:strRef>
              <c:f>Plan1!$A$2:$A$3</c:f>
              <c:strCache>
                <c:ptCount val="2"/>
                <c:pt idx="0">
                  <c:v>IGS</c:v>
                </c:pt>
                <c:pt idx="1">
                  <c:v>dif.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 formatCode="0.0">
                  <c:v>51.046315384615383</c:v>
                </c:pt>
                <c:pt idx="1">
                  <c:v>48.953684615384617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C7-411A-AE20-82E21F5D2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 Segurança contra acidente</c:v>
                </c:pt>
                <c:pt idx="1">
                  <c:v> Segurança pública</c:v>
                </c:pt>
                <c:pt idx="2">
                  <c:v> Acessibilidade para passageiros preferenciais</c:v>
                </c:pt>
                <c:pt idx="3">
                  <c:v> Rapidez da viagem</c:v>
                </c:pt>
                <c:pt idx="4">
                  <c:v> Atendimento ao passageiro</c:v>
                </c:pt>
                <c:pt idx="5">
                  <c:v> Conforto da viagem</c:v>
                </c:pt>
                <c:pt idx="6">
                  <c:v> Informação ao passageiro</c:v>
                </c:pt>
                <c:pt idx="7">
                  <c:v> Confiabilidade nos serviços prestados</c:v>
                </c:pt>
              </c:strCache>
            </c:strRef>
          </c:cat>
          <c:val>
            <c:numRef>
              <c:f>Plan1!$B$2:$B$9</c:f>
              <c:numCache>
                <c:formatCode>0</c:formatCode>
                <c:ptCount val="8"/>
                <c:pt idx="0">
                  <c:v>13.899043869516312</c:v>
                </c:pt>
                <c:pt idx="1">
                  <c:v>15.125843644544432</c:v>
                </c:pt>
                <c:pt idx="2">
                  <c:v>14.039651293588301</c:v>
                </c:pt>
                <c:pt idx="3">
                  <c:v>13.899043869516312</c:v>
                </c:pt>
                <c:pt idx="4">
                  <c:v>11.332958380202475</c:v>
                </c:pt>
                <c:pt idx="5">
                  <c:v>11.716113610798651</c:v>
                </c:pt>
                <c:pt idx="6">
                  <c:v>10.292463442069741</c:v>
                </c:pt>
                <c:pt idx="7">
                  <c:v>9.6948818897637796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1B-403F-9C9E-E384CD9DC7B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 Segurança contra acidente</c:v>
                </c:pt>
                <c:pt idx="1">
                  <c:v> Segurança pública</c:v>
                </c:pt>
                <c:pt idx="2">
                  <c:v> Acessibilidade para passageiros preferenciais</c:v>
                </c:pt>
                <c:pt idx="3">
                  <c:v> Rapidez da viagem</c:v>
                </c:pt>
                <c:pt idx="4">
                  <c:v> Atendimento ao passageiro</c:v>
                </c:pt>
                <c:pt idx="5">
                  <c:v> Conforto da viagem</c:v>
                </c:pt>
                <c:pt idx="6">
                  <c:v> Informação ao passageiro</c:v>
                </c:pt>
                <c:pt idx="7">
                  <c:v> Confiabilidade nos serviços prestados</c:v>
                </c:pt>
              </c:strCache>
            </c:strRef>
          </c:cat>
          <c:val>
            <c:numRef>
              <c:f>Plan1!$C$2:$C$9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3-4B71-BBF3-03B473BF5FD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20222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 Segurança contra acidente</c:v>
                </c:pt>
                <c:pt idx="1">
                  <c:v> Segurança pública</c:v>
                </c:pt>
                <c:pt idx="2">
                  <c:v> Acessibilidade para passageiros preferenciais</c:v>
                </c:pt>
                <c:pt idx="3">
                  <c:v> Rapidez da viagem</c:v>
                </c:pt>
                <c:pt idx="4">
                  <c:v> Atendimento ao passageiro</c:v>
                </c:pt>
                <c:pt idx="5">
                  <c:v> Conforto da viagem</c:v>
                </c:pt>
                <c:pt idx="6">
                  <c:v> Informação ao passageiro</c:v>
                </c:pt>
                <c:pt idx="7">
                  <c:v> Confiabilidade nos serviços prestados</c:v>
                </c:pt>
              </c:strCache>
            </c:strRef>
          </c:cat>
          <c:val>
            <c:numRef>
              <c:f>Plan1!$D$2:$D$9</c:f>
              <c:numCache>
                <c:formatCode>General</c:formatCode>
                <c:ptCount val="8"/>
                <c:pt idx="0">
                  <c:v>16.060735671514117</c:v>
                </c:pt>
                <c:pt idx="1">
                  <c:v>15.091246079270032</c:v>
                </c:pt>
                <c:pt idx="2">
                  <c:v>14.299971485600228</c:v>
                </c:pt>
                <c:pt idx="3">
                  <c:v>13.141573994867409</c:v>
                </c:pt>
                <c:pt idx="4">
                  <c:v>10.924579412603364</c:v>
                </c:pt>
                <c:pt idx="5">
                  <c:v>10.774878813800971</c:v>
                </c:pt>
                <c:pt idx="6">
                  <c:v>10.336469917308239</c:v>
                </c:pt>
                <c:pt idx="7">
                  <c:v>9.3705446250356399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55280"/>
        <c:axId val="496959632"/>
      </c:barChart>
      <c:catAx>
        <c:axId val="496955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59632"/>
        <c:crosses val="autoZero"/>
        <c:auto val="1"/>
        <c:lblAlgn val="ctr"/>
        <c:lblOffset val="100"/>
        <c:noMultiLvlLbl val="0"/>
      </c:catAx>
      <c:valAx>
        <c:axId val="496959632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one"/>
        <c:crossAx val="49695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9356502850937"/>
          <c:y val="0.13392843751673897"/>
          <c:w val="0.6300289618970043"/>
          <c:h val="0.74574856714339322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out/22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0B-4BCC-A40C-B088B7C5ED0A}"/>
              </c:ext>
            </c:extLst>
          </c:dPt>
          <c:dPt>
            <c:idx val="1"/>
            <c:bubble3D val="0"/>
            <c:spPr>
              <a:solidFill>
                <a:srgbClr val="961E1D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0B-4BCC-A40C-B088B7C5ED0A}"/>
              </c:ext>
            </c:extLst>
          </c:dPt>
          <c:dLbls>
            <c:dLbl>
              <c:idx val="0"/>
              <c:layout>
                <c:manualLayout>
                  <c:x val="-0.17816091954022989"/>
                  <c:y val="-3.401360544217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80B-4BCC-A40C-B088B7C5ED0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954022988505738"/>
                  <c:y val="5.102040816326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0B-4BCC-A40C-B088B7C5ED0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 Sim</c:v>
                </c:pt>
                <c:pt idx="1">
                  <c:v> Não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80B-4BCC-A40C-B088B7C5ED0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dPt>
            <c:idx val="0"/>
            <c:bubble3D val="0"/>
            <c:spPr>
              <a:solidFill>
                <a:srgbClr val="9F9F95"/>
              </a:solidFill>
            </c:spPr>
          </c:dPt>
          <c:dPt>
            <c:idx val="1"/>
            <c:bubble3D val="0"/>
            <c:spPr>
              <a:solidFill>
                <a:srgbClr val="9F0000"/>
              </a:solidFill>
            </c:spPr>
          </c:dPt>
          <c:dLbls>
            <c:dLbl>
              <c:idx val="0"/>
              <c:layout>
                <c:manualLayout>
                  <c:x val="-7.183908045977011E-2"/>
                  <c:y val="-7.823129251700682E-2"/>
                </c:manualLayout>
              </c:layout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17241379310345"/>
                  <c:y val="5.4421768707482866E-2"/>
                </c:manualLayout>
              </c:layout>
              <c:numFmt formatCode="0&quot;%&quot;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 Sim</c:v>
                </c:pt>
                <c:pt idx="1">
                  <c:v> Não</c:v>
                </c:pt>
              </c:strCache>
            </c:strRef>
          </c:cat>
          <c:val>
            <c:numRef>
              <c:f>Plan1!$C$2:$C$3</c:f>
              <c:numCache>
                <c:formatCode>###0.00</c:formatCode>
                <c:ptCount val="2"/>
                <c:pt idx="0">
                  <c:v>68.9620758483034</c:v>
                </c:pt>
                <c:pt idx="1">
                  <c:v>31.037924151696604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8"/>
        <c:holeSize val="65"/>
      </c:doughnutChart>
    </c:plotArea>
    <c:legend>
      <c:legendPos val="r"/>
      <c:layout>
        <c:manualLayout>
          <c:xMode val="edge"/>
          <c:yMode val="edge"/>
          <c:x val="0.72247850484206722"/>
          <c:y val="8.2465316835395569E-2"/>
          <c:w val="0.17119965607747306"/>
          <c:h val="0.188810862927848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45293935032315"/>
          <c:y val="3.6713289240218688E-2"/>
          <c:w val="0.66679437247763385"/>
          <c:h val="0.94230768833679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B4-4E3E-A5EB-193239B3E18C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Plan1!$A$2:$A$8</c:f>
              <c:strCache>
                <c:ptCount val="7"/>
                <c:pt idx="0">
                  <c:v> ViaMobilidade</c:v>
                </c:pt>
                <c:pt idx="1">
                  <c:v> CPTM</c:v>
                </c:pt>
                <c:pt idx="2">
                  <c:v> CCR</c:v>
                </c:pt>
                <c:pt idx="3">
                  <c:v> Mobilidade</c:v>
                </c:pt>
                <c:pt idx="4">
                  <c:v> Via4</c:v>
                </c:pt>
                <c:pt idx="5">
                  <c:v> Outros</c:v>
                </c:pt>
                <c:pt idx="6">
                  <c:v> NÃO SABE QUAL EMPRESA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41.73</c:v>
                </c:pt>
                <c:pt idx="1">
                  <c:v>5.22</c:v>
                </c:pt>
                <c:pt idx="2">
                  <c:v>2.36</c:v>
                </c:pt>
                <c:pt idx="3">
                  <c:v>1.87</c:v>
                </c:pt>
                <c:pt idx="4">
                  <c:v>1.08</c:v>
                </c:pt>
                <c:pt idx="5">
                  <c:v>3.74</c:v>
                </c:pt>
                <c:pt idx="6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B4-4E3E-A5EB-193239B3E18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 ViaMobilidade</c:v>
                </c:pt>
                <c:pt idx="1">
                  <c:v> CPTM</c:v>
                </c:pt>
                <c:pt idx="2">
                  <c:v> CCR</c:v>
                </c:pt>
                <c:pt idx="3">
                  <c:v> Mobilidade</c:v>
                </c:pt>
                <c:pt idx="4">
                  <c:v> Via4</c:v>
                </c:pt>
                <c:pt idx="5">
                  <c:v> Outros</c:v>
                </c:pt>
                <c:pt idx="6">
                  <c:v> NÃO SABE QUAL EMPRESA</c:v>
                </c:pt>
              </c:strCache>
            </c:strRef>
          </c:cat>
          <c:val>
            <c:numRef>
              <c:f>Plan1!$C$2:$C$8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8A-40B4-9BBF-100A0090EBD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Plan1!$A$2:$A$8</c:f>
              <c:strCache>
                <c:ptCount val="7"/>
                <c:pt idx="0">
                  <c:v> ViaMobilidade</c:v>
                </c:pt>
                <c:pt idx="1">
                  <c:v> CPTM</c:v>
                </c:pt>
                <c:pt idx="2">
                  <c:v> CCR</c:v>
                </c:pt>
                <c:pt idx="3">
                  <c:v> Mobilidade</c:v>
                </c:pt>
                <c:pt idx="4">
                  <c:v> Via4</c:v>
                </c:pt>
                <c:pt idx="5">
                  <c:v> Outros</c:v>
                </c:pt>
                <c:pt idx="6">
                  <c:v> NÃO SABE QUAL EMPRESA</c:v>
                </c:pt>
              </c:strCache>
            </c:strRef>
          </c:cat>
          <c:val>
            <c:numRef>
              <c:f>Plan1!$D$2:$D$8</c:f>
              <c:numCache>
                <c:formatCode>###0.00</c:formatCode>
                <c:ptCount val="7"/>
                <c:pt idx="0">
                  <c:v>52.395209580838319</c:v>
                </c:pt>
                <c:pt idx="1">
                  <c:v>6.3872255489021947</c:v>
                </c:pt>
                <c:pt idx="2">
                  <c:v>1.3972055888223553</c:v>
                </c:pt>
                <c:pt idx="3">
                  <c:v>0.49900199600798401</c:v>
                </c:pt>
                <c:pt idx="4">
                  <c:v>0.5988023952095809</c:v>
                </c:pt>
                <c:pt idx="5">
                  <c:v>2.5948103792415167</c:v>
                </c:pt>
                <c:pt idx="6">
                  <c:v>36.127744510978047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56368"/>
        <c:axId val="496962352"/>
      </c:barChart>
      <c:catAx>
        <c:axId val="4969563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62352"/>
        <c:crosses val="autoZero"/>
        <c:auto val="1"/>
        <c:lblAlgn val="ctr"/>
        <c:lblOffset val="100"/>
        <c:noMultiLvlLbl val="0"/>
      </c:catAx>
      <c:valAx>
        <c:axId val="4969623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701330437144"/>
          <c:y val="0.15433660078204525"/>
          <c:w val="0.6300289618970043"/>
          <c:h val="0.7457485671433936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mai/22</c:v>
                </c:pt>
              </c:strCache>
            </c:strRef>
          </c:tx>
          <c:spPr>
            <a:ln>
              <a:solidFill>
                <a:srgbClr val="5F5F55"/>
              </a:solidFill>
            </a:ln>
          </c:spPr>
          <c:dPt>
            <c:idx val="0"/>
            <c:bubble3D val="0"/>
            <c:spPr>
              <a:solidFill>
                <a:srgbClr val="9F9F95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5B-45DD-9C4E-DB229E6361B3}"/>
              </c:ext>
            </c:extLst>
          </c:dPt>
          <c:dPt>
            <c:idx val="1"/>
            <c:bubble3D val="0"/>
            <c:spPr>
              <a:solidFill>
                <a:srgbClr val="961E1D"/>
              </a:solidFill>
              <a:ln>
                <a:solidFill>
                  <a:srgbClr val="5F5F55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5B-45DD-9C4E-DB229E6361B3}"/>
              </c:ext>
            </c:extLst>
          </c:dPt>
          <c:cat>
            <c:strRef>
              <c:f>Plan1!$A$2:$A$3</c:f>
              <c:strCache>
                <c:ptCount val="2"/>
                <c:pt idx="0">
                  <c:v> Sim</c:v>
                </c:pt>
                <c:pt idx="1">
                  <c:v> Não</c:v>
                </c:pt>
              </c:strCache>
            </c:strRef>
          </c:cat>
          <c:val>
            <c:numRef>
              <c:f>Plan1!$B$2:$B$3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5B-45DD-9C4E-DB229E6361B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abr/23</c:v>
                </c:pt>
              </c:strCache>
            </c:strRef>
          </c:tx>
          <c:dPt>
            <c:idx val="0"/>
            <c:bubble3D val="0"/>
            <c:spPr>
              <a:solidFill>
                <a:srgbClr val="9F9F95"/>
              </a:solidFill>
            </c:spPr>
          </c:dPt>
          <c:dPt>
            <c:idx val="1"/>
            <c:bubble3D val="0"/>
            <c:spPr>
              <a:solidFill>
                <a:srgbClr val="9F0000"/>
              </a:solidFill>
            </c:spPr>
          </c:dPt>
          <c:dLbls>
            <c:dLbl>
              <c:idx val="0"/>
              <c:layout>
                <c:manualLayout>
                  <c:x val="-6.8965517241379309E-2"/>
                  <c:y val="-0.11224489795918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505747126436782"/>
                  <c:y val="8.84353741496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 Sim</c:v>
                </c:pt>
                <c:pt idx="1">
                  <c:v> Não</c:v>
                </c:pt>
              </c:strCache>
            </c:strRef>
          </c:cat>
          <c:val>
            <c:numRef>
              <c:f>Plan1!$C$2:$C$3</c:f>
              <c:numCache>
                <c:formatCode>###0.00</c:formatCode>
                <c:ptCount val="2"/>
                <c:pt idx="0">
                  <c:v>71.45708582834331</c:v>
                </c:pt>
                <c:pt idx="1">
                  <c:v>28.542914171656687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65"/>
      </c:doughnutChart>
    </c:plotArea>
    <c:legend>
      <c:legendPos val="r"/>
      <c:layout>
        <c:manualLayout>
          <c:xMode val="edge"/>
          <c:yMode val="edge"/>
          <c:x val="0.77707620599149252"/>
          <c:y val="8.2465316835395569E-2"/>
          <c:w val="0.17119965607747306"/>
          <c:h val="0.1888108629278482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187E-2"/>
          <c:y val="5.1873204732715172E-2"/>
          <c:w val="0.92715231788079466"/>
          <c:h val="0.8120607243255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2022 2ºSEM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51.48</c:v>
                </c:pt>
                <c:pt idx="1">
                  <c:v>48.52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AE-4CE3-A6F2-9AE0C661DF3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2022 1º SEM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Plan1!$C$2:$C$3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15-440C-960E-3016A679C31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2023 1ºSEM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Plan1!$D$2:$D$3</c:f>
              <c:numCache>
                <c:formatCode>###0.00</c:formatCode>
                <c:ptCount val="2"/>
                <c:pt idx="0">
                  <c:v>51.49700598802395</c:v>
                </c:pt>
                <c:pt idx="1">
                  <c:v>48.50299401197605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30556352"/>
        <c:axId val="330560160"/>
      </c:barChart>
      <c:catAx>
        <c:axId val="33055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330560160"/>
        <c:crosses val="autoZero"/>
        <c:auto val="1"/>
        <c:lblAlgn val="ctr"/>
        <c:lblOffset val="100"/>
        <c:noMultiLvlLbl val="0"/>
      </c:catAx>
      <c:valAx>
        <c:axId val="33056016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3055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19E-2"/>
          <c:y val="5.1873204732715172E-2"/>
          <c:w val="0.92715231788079466"/>
          <c:h val="0.8120607243255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12.2</c:v>
                </c:pt>
                <c:pt idx="1">
                  <c:v>47.63</c:v>
                </c:pt>
                <c:pt idx="2">
                  <c:v>40.15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C6-4257-82A8-837EA09B729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Plan1!$C$2:$C$4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27-492E-9403-B0BF1332B6F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Plan1!$D$2:$D$4</c:f>
              <c:numCache>
                <c:formatCode>0</c:formatCode>
                <c:ptCount val="3"/>
                <c:pt idx="0">
                  <c:v>11.377245508982035</c:v>
                </c:pt>
                <c:pt idx="1">
                  <c:v>50.998003992015974</c:v>
                </c:pt>
                <c:pt idx="2">
                  <c:v>37.624750499001998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30560704"/>
        <c:axId val="43228336"/>
      </c:barChart>
      <c:catAx>
        <c:axId val="33056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3228336"/>
        <c:crosses val="autoZero"/>
        <c:auto val="1"/>
        <c:lblAlgn val="ctr"/>
        <c:lblOffset val="100"/>
        <c:noMultiLvlLbl val="0"/>
      </c:catAx>
      <c:valAx>
        <c:axId val="4322833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33056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19E-2"/>
          <c:y val="5.1873204732715172E-2"/>
          <c:w val="0.92715231788079466"/>
          <c:h val="0.81206072432557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Até 2 SM</c:v>
                </c:pt>
                <c:pt idx="1">
                  <c:v> De 2 SM até 3 SM</c:v>
                </c:pt>
                <c:pt idx="2">
                  <c:v> De 3 SM até 5 SM</c:v>
                </c:pt>
                <c:pt idx="3">
                  <c:v> De 5 SM até 10 SM</c:v>
                </c:pt>
                <c:pt idx="4">
                  <c:v> Acima de 10 SM</c:v>
                </c:pt>
                <c:pt idx="5">
                  <c:v> Recusa/ não sabe</c:v>
                </c:pt>
              </c:strCache>
            </c:strRef>
          </c:cat>
          <c:val>
            <c:numRef>
              <c:f>Plan1!$B$2:$B$7</c:f>
              <c:numCache>
                <c:formatCode>###0.00</c:formatCode>
                <c:ptCount val="6"/>
                <c:pt idx="0" formatCode="General">
                  <c:v>32.090000000000003</c:v>
                </c:pt>
                <c:pt idx="1">
                  <c:v>25.098425196850393</c:v>
                </c:pt>
                <c:pt idx="2">
                  <c:v>27.06692913385827</c:v>
                </c:pt>
                <c:pt idx="3">
                  <c:v>10.9251968503937</c:v>
                </c:pt>
                <c:pt idx="4">
                  <c:v>2.7559055118110236</c:v>
                </c:pt>
                <c:pt idx="5">
                  <c:v>2.0699999999999998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C6-4257-82A8-837EA09B729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Até 2 SM</c:v>
                </c:pt>
                <c:pt idx="1">
                  <c:v> De 2 SM até 3 SM</c:v>
                </c:pt>
                <c:pt idx="2">
                  <c:v> De 3 SM até 5 SM</c:v>
                </c:pt>
                <c:pt idx="3">
                  <c:v> De 5 SM até 10 SM</c:v>
                </c:pt>
                <c:pt idx="4">
                  <c:v> Acima de 10 SM</c:v>
                </c:pt>
                <c:pt idx="5">
                  <c:v> Recusa/ não sabe</c:v>
                </c:pt>
              </c:strCache>
            </c:strRef>
          </c:cat>
          <c:val>
            <c:numRef>
              <c:f>Plan1!$C$2:$C$7</c:f>
              <c:numCache>
                <c:formatCode>###0.00</c:formatCode>
                <c:ptCount val="6"/>
                <c:pt idx="0" formatCode="General">
                  <c:v>31.84</c:v>
                </c:pt>
                <c:pt idx="1">
                  <c:v>23.652694610778443</c:v>
                </c:pt>
                <c:pt idx="2">
                  <c:v>27.844311377245507</c:v>
                </c:pt>
                <c:pt idx="3">
                  <c:v>12.075848303393213</c:v>
                </c:pt>
                <c:pt idx="4">
                  <c:v>2.4950099800399204</c:v>
                </c:pt>
                <c:pt idx="5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27-492E-9403-B0BF1332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43231600"/>
        <c:axId val="496964528"/>
      </c:barChart>
      <c:catAx>
        <c:axId val="4323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pt-BR"/>
          </a:p>
        </c:txPr>
        <c:crossAx val="496964528"/>
        <c:crosses val="autoZero"/>
        <c:auto val="1"/>
        <c:lblAlgn val="ctr"/>
        <c:lblOffset val="100"/>
        <c:noMultiLvlLbl val="0"/>
      </c:catAx>
      <c:valAx>
        <c:axId val="49696452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4323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208E-2"/>
          <c:y val="5.1873204732715172E-2"/>
          <c:w val="0.92715231788079466"/>
          <c:h val="0.62872729658792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Heavy user</c:v>
                </c:pt>
                <c:pt idx="1">
                  <c:v>Medium user</c:v>
                </c:pt>
                <c:pt idx="2">
                  <c:v>Light user</c:v>
                </c:pt>
                <c:pt idx="3">
                  <c:v>Eventual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69.39</c:v>
                </c:pt>
                <c:pt idx="1">
                  <c:v>16.739999999999998</c:v>
                </c:pt>
                <c:pt idx="2">
                  <c:v>6.1</c:v>
                </c:pt>
                <c:pt idx="3">
                  <c:v>7.78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E4-43B2-A7BF-F61FE8B6B28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Heavy user</c:v>
                </c:pt>
                <c:pt idx="1">
                  <c:v>Medium user</c:v>
                </c:pt>
                <c:pt idx="2">
                  <c:v>Light user</c:v>
                </c:pt>
                <c:pt idx="3">
                  <c:v>Eventual</c:v>
                </c:pt>
              </c:strCache>
            </c:strRef>
          </c:cat>
          <c:val>
            <c:numRef>
              <c:f>Plan1!$C$2:$C$5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CA-470E-907A-D1298329AC4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Plan1!$A$2:$A$5</c:f>
              <c:strCache>
                <c:ptCount val="4"/>
                <c:pt idx="0">
                  <c:v>Heavy user</c:v>
                </c:pt>
                <c:pt idx="1">
                  <c:v>Medium user</c:v>
                </c:pt>
                <c:pt idx="2">
                  <c:v>Light user</c:v>
                </c:pt>
                <c:pt idx="3">
                  <c:v>Eventual</c:v>
                </c:pt>
              </c:strCache>
            </c:strRef>
          </c:cat>
          <c:val>
            <c:numRef>
              <c:f>Plan1!$D$2:$D$5</c:f>
              <c:numCache>
                <c:formatCode>0</c:formatCode>
                <c:ptCount val="4"/>
                <c:pt idx="0">
                  <c:v>65.469061876247508</c:v>
                </c:pt>
                <c:pt idx="1">
                  <c:v>19.361277445109778</c:v>
                </c:pt>
                <c:pt idx="2">
                  <c:v>5.8882235528942122</c:v>
                </c:pt>
                <c:pt idx="3">
                  <c:v>9.2814371257485018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axId val="496956912"/>
        <c:axId val="496967248"/>
      </c:barChart>
      <c:catAx>
        <c:axId val="49695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96967248"/>
        <c:crosses val="autoZero"/>
        <c:auto val="1"/>
        <c:lblAlgn val="ctr"/>
        <c:lblOffset val="100"/>
        <c:noMultiLvlLbl val="0"/>
      </c:catAx>
      <c:valAx>
        <c:axId val="49696724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49695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67549668874208E-2"/>
          <c:y val="5.1873204732715172E-2"/>
          <c:w val="0.92715231788079466"/>
          <c:h val="0.62872729658792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8"/>
                <c:pt idx="0">
                  <c:v>Trabalho</c:v>
                </c:pt>
                <c:pt idx="1">
                  <c:v>Estudo/ escola</c:v>
                </c:pt>
                <c:pt idx="2">
                  <c:v>Lazer, passeio</c:v>
                </c:pt>
                <c:pt idx="3">
                  <c:v>Saúde, médico</c:v>
                </c:pt>
                <c:pt idx="4">
                  <c:v>Entrevista de emprego/ procurar emprego</c:v>
                </c:pt>
                <c:pt idx="5">
                  <c:v>Encontrar amigos/ visitar parente</c:v>
                </c:pt>
                <c:pt idx="6">
                  <c:v>Realizar serviços</c:v>
                </c:pt>
                <c:pt idx="7">
                  <c:v>Outro</c:v>
                </c:pt>
              </c:strCache>
            </c:strRef>
          </c:cat>
          <c:val>
            <c:numRef>
              <c:f>Plan1!$B$2:$B$10</c:f>
              <c:numCache>
                <c:formatCode>0</c:formatCode>
                <c:ptCount val="8"/>
                <c:pt idx="0">
                  <c:v>69.88</c:v>
                </c:pt>
                <c:pt idx="1">
                  <c:v>8.27</c:v>
                </c:pt>
                <c:pt idx="2">
                  <c:v>9.65</c:v>
                </c:pt>
                <c:pt idx="3">
                  <c:v>5.12</c:v>
                </c:pt>
                <c:pt idx="4">
                  <c:v>0.69</c:v>
                </c:pt>
                <c:pt idx="5">
                  <c:v>1.77</c:v>
                </c:pt>
                <c:pt idx="6">
                  <c:v>2.95</c:v>
                </c:pt>
                <c:pt idx="7">
                  <c:v>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E4-43B2-A7BF-F61FE8B6B28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8"/>
                <c:pt idx="0">
                  <c:v>Trabalho</c:v>
                </c:pt>
                <c:pt idx="1">
                  <c:v>Estudo/ escola</c:v>
                </c:pt>
                <c:pt idx="2">
                  <c:v>Lazer, passeio</c:v>
                </c:pt>
                <c:pt idx="3">
                  <c:v>Saúde, médico</c:v>
                </c:pt>
                <c:pt idx="4">
                  <c:v>Entrevista de emprego/ procurar emprego</c:v>
                </c:pt>
                <c:pt idx="5">
                  <c:v>Encontrar amigos/ visitar parente</c:v>
                </c:pt>
                <c:pt idx="6">
                  <c:v>Realizar serviços</c:v>
                </c:pt>
                <c:pt idx="7">
                  <c:v>Outro</c:v>
                </c:pt>
              </c:strCache>
            </c:strRef>
          </c:cat>
          <c:val>
            <c:numRef>
              <c:f>Plan1!$C$2:$C$10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1C-4D4E-9550-CD72F4870E8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Plan1!$A$2:$A$10</c:f>
              <c:strCache>
                <c:ptCount val="8"/>
                <c:pt idx="0">
                  <c:v>Trabalho</c:v>
                </c:pt>
                <c:pt idx="1">
                  <c:v>Estudo/ escola</c:v>
                </c:pt>
                <c:pt idx="2">
                  <c:v>Lazer, passeio</c:v>
                </c:pt>
                <c:pt idx="3">
                  <c:v>Saúde, médico</c:v>
                </c:pt>
                <c:pt idx="4">
                  <c:v>Entrevista de emprego/ procurar emprego</c:v>
                </c:pt>
                <c:pt idx="5">
                  <c:v>Encontrar amigos/ visitar parente</c:v>
                </c:pt>
                <c:pt idx="6">
                  <c:v>Realizar serviços</c:v>
                </c:pt>
                <c:pt idx="7">
                  <c:v>Outro</c:v>
                </c:pt>
              </c:strCache>
            </c:strRef>
          </c:cat>
          <c:val>
            <c:numRef>
              <c:f>Plan1!$D$2:$D$10</c:f>
              <c:numCache>
                <c:formatCode>0</c:formatCode>
                <c:ptCount val="8"/>
                <c:pt idx="0">
                  <c:v>67.465069860279442</c:v>
                </c:pt>
                <c:pt idx="1">
                  <c:v>11.776447105788424</c:v>
                </c:pt>
                <c:pt idx="2">
                  <c:v>8.4830339321357275</c:v>
                </c:pt>
                <c:pt idx="3">
                  <c:v>5.9880239520958085</c:v>
                </c:pt>
                <c:pt idx="4">
                  <c:v>0.19960079840319359</c:v>
                </c:pt>
                <c:pt idx="5">
                  <c:v>1.6966067864271457</c:v>
                </c:pt>
                <c:pt idx="6">
                  <c:v>1.996007984031936</c:v>
                </c:pt>
                <c:pt idx="7">
                  <c:v>2.2954091816367264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496961808"/>
        <c:axId val="496958000"/>
      </c:barChart>
      <c:catAx>
        <c:axId val="49696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496958000"/>
        <c:crosses val="autoZero"/>
        <c:auto val="1"/>
        <c:lblAlgn val="ctr"/>
        <c:lblOffset val="100"/>
        <c:noMultiLvlLbl val="0"/>
      </c:catAx>
      <c:valAx>
        <c:axId val="496958000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49696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2º SEM 2022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Tempo de abertura de portas do trem para embarque e desembarque</c:v>
                </c:pt>
                <c:pt idx="1">
                  <c:v>Tempo gasto na ultrapassagem pelos bloqueios / catracas</c:v>
                </c:pt>
                <c:pt idx="2">
                  <c:v>Tempo gasto na baldeação ou transferência entre as linhas</c:v>
                </c:pt>
                <c:pt idx="3">
                  <c:v>Tempo gasto na viagem dentro do trem</c:v>
                </c:pt>
                <c:pt idx="4">
                  <c:v>Quantidade de trens que espera para embarcar</c:v>
                </c:pt>
                <c:pt idx="5">
                  <c:v>Tempo gasto na espera do trem nas plataformas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70.41</c:v>
                </c:pt>
                <c:pt idx="1">
                  <c:v>59.09</c:v>
                </c:pt>
                <c:pt idx="2">
                  <c:v>53.29</c:v>
                </c:pt>
                <c:pt idx="3">
                  <c:v>53.85</c:v>
                </c:pt>
                <c:pt idx="4">
                  <c:v>42.18</c:v>
                </c:pt>
                <c:pt idx="5">
                  <c:v>38.07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B7-4F75-85F7-3A8423B6F80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 1º SEM 2022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Tempo de abertura de portas do trem para embarque e desembarque</c:v>
                </c:pt>
                <c:pt idx="1">
                  <c:v>Tempo gasto na ultrapassagem pelos bloqueios / catracas</c:v>
                </c:pt>
                <c:pt idx="2">
                  <c:v>Tempo gasto na baldeação ou transferência entre as linhas</c:v>
                </c:pt>
                <c:pt idx="3">
                  <c:v>Tempo gasto na viagem dentro do trem</c:v>
                </c:pt>
                <c:pt idx="4">
                  <c:v>Quantidade de trens que espera para embarcar</c:v>
                </c:pt>
                <c:pt idx="5">
                  <c:v>Tempo gasto na espera do trem nas plataformas</c:v>
                </c:pt>
              </c:strCache>
            </c:strRef>
          </c:cat>
          <c:val>
            <c:numRef>
              <c:f>Plan1!$C$2:$C$7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78-4F40-A245-E39F55A7877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1º SEM 2023</c:v>
                </c:pt>
              </c:strCache>
            </c:strRef>
          </c:tx>
          <c:spPr>
            <a:solidFill>
              <a:srgbClr val="9F9F95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0">
                  <c:v>Tempo de abertura de portas do trem para embarque e desembarque</c:v>
                </c:pt>
                <c:pt idx="1">
                  <c:v>Tempo gasto na ultrapassagem pelos bloqueios / catracas</c:v>
                </c:pt>
                <c:pt idx="2">
                  <c:v>Tempo gasto na baldeação ou transferência entre as linhas</c:v>
                </c:pt>
                <c:pt idx="3">
                  <c:v>Tempo gasto na viagem dentro do trem</c:v>
                </c:pt>
                <c:pt idx="4">
                  <c:v>Quantidade de trens que espera para embarcar</c:v>
                </c:pt>
                <c:pt idx="5">
                  <c:v>Tempo gasto na espera do trem nas plataformas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64</c:v>
                </c:pt>
                <c:pt idx="1">
                  <c:v>55.688622754491014</c:v>
                </c:pt>
                <c:pt idx="2">
                  <c:v>45.674044265593558</c:v>
                </c:pt>
                <c:pt idx="3">
                  <c:v>38.722554890219563</c:v>
                </c:pt>
                <c:pt idx="4">
                  <c:v>33.532934131736525</c:v>
                </c:pt>
                <c:pt idx="5">
                  <c:v>26.400000000000002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496962896"/>
        <c:axId val="496958544"/>
      </c:barChart>
      <c:catAx>
        <c:axId val="496962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6958544"/>
        <c:crosses val="autoZero"/>
        <c:auto val="1"/>
        <c:lblAlgn val="ctr"/>
        <c:lblOffset val="100"/>
        <c:noMultiLvlLbl val="0"/>
      </c:catAx>
      <c:valAx>
        <c:axId val="49695854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49696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56CB0-7F6D-4CA0-9CD3-1755CB87FBD3}" type="datetimeFigureOut">
              <a:rPr lang="pt-BR" smtClean="0"/>
              <a:pPr/>
              <a:t>17/05/2023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D84F6-560E-4A18-A176-1E9466CFF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97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D84F6-560E-4A18-A176-1E9466CFF6F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01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D84F6-560E-4A18-A176-1E9466CFF6F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18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D84F6-560E-4A18-A176-1E9466CFF6F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7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D84F6-560E-4A18-A176-1E9466CFF6F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6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/>
          <a:srcRect l="8251" t="12337" r="8070" b="23191"/>
          <a:stretch/>
        </p:blipFill>
        <p:spPr>
          <a:xfrm>
            <a:off x="207334" y="-1770"/>
            <a:ext cx="11984666" cy="6859770"/>
          </a:xfrm>
          <a:prstGeom prst="rect">
            <a:avLst/>
          </a:prstGeom>
        </p:spPr>
      </p:pic>
      <p:pic>
        <p:nvPicPr>
          <p:cNvPr id="6" name="Picture 8" descr="ViaMobilidade integra o quadro de Associados da ANPTrilhos - ANPTrilhos"/>
          <p:cNvPicPr>
            <a:picLocks noChangeAspect="1" noChangeArrowheads="1"/>
          </p:cNvPicPr>
          <p:nvPr userDrawn="1"/>
        </p:nvPicPr>
        <p:blipFill>
          <a:blip r:embed="rId3" cstate="print"/>
          <a:srcRect l="20112" t="44000" b="28000"/>
          <a:stretch>
            <a:fillRect/>
          </a:stretch>
        </p:blipFill>
        <p:spPr bwMode="auto">
          <a:xfrm>
            <a:off x="99831" y="76200"/>
            <a:ext cx="3502479" cy="685800"/>
          </a:xfrm>
          <a:prstGeom prst="rect">
            <a:avLst/>
          </a:prstGeom>
          <a:noFill/>
        </p:spPr>
      </p:pic>
      <p:sp>
        <p:nvSpPr>
          <p:cNvPr id="7" name="CaixaDeTexto 8"/>
          <p:cNvSpPr txBox="1"/>
          <p:nvPr userDrawn="1"/>
        </p:nvSpPr>
        <p:spPr>
          <a:xfrm>
            <a:off x="24265" y="1143000"/>
            <a:ext cx="658608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latin typeface="+mj-lt"/>
              </a:rPr>
              <a:t>PESQUISA  DE </a:t>
            </a:r>
          </a:p>
          <a:p>
            <a:r>
              <a:rPr lang="pt-BR" sz="3900" b="1" dirty="0"/>
              <a:t>QUALIDADE DE SERVIÇOS </a:t>
            </a:r>
          </a:p>
          <a:p>
            <a:r>
              <a:rPr lang="pt-BR" sz="4000" b="1" dirty="0"/>
              <a:t>(ISP) - </a:t>
            </a:r>
            <a:r>
              <a:rPr lang="pt-BR" sz="4000" b="1" dirty="0" smtClean="0"/>
              <a:t>III</a:t>
            </a:r>
            <a:endParaRPr lang="pt-BR" sz="4000" b="1" dirty="0"/>
          </a:p>
        </p:txBody>
      </p:sp>
      <p:sp>
        <p:nvSpPr>
          <p:cNvPr id="8" name="CaixaDeTexto 9"/>
          <p:cNvSpPr txBox="1"/>
          <p:nvPr userDrawn="1"/>
        </p:nvSpPr>
        <p:spPr>
          <a:xfrm>
            <a:off x="24264" y="3124200"/>
            <a:ext cx="2490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i="0" dirty="0" smtClean="0">
                <a:latin typeface="+mj-lt"/>
              </a:rPr>
              <a:t>ABRIL/2023</a:t>
            </a:r>
            <a:endParaRPr lang="pt-BR" sz="2400" b="1" i="0" dirty="0">
              <a:latin typeface="+mj-lt"/>
            </a:endParaRPr>
          </a:p>
          <a:p>
            <a:r>
              <a:rPr lang="pt-BR" sz="2400" b="1" i="0" dirty="0">
                <a:latin typeface="+mj-lt"/>
              </a:rPr>
              <a:t>3</a:t>
            </a:r>
            <a:r>
              <a:rPr lang="pt-BR" sz="2400" b="1" i="0" dirty="0" smtClean="0">
                <a:latin typeface="+mj-lt"/>
              </a:rPr>
              <a:t>ª </a:t>
            </a:r>
            <a:r>
              <a:rPr lang="pt-BR" sz="2400" b="1" i="0" dirty="0">
                <a:latin typeface="+mj-lt"/>
              </a:rPr>
              <a:t>Pesquisa</a:t>
            </a:r>
          </a:p>
        </p:txBody>
      </p:sp>
      <p:sp>
        <p:nvSpPr>
          <p:cNvPr id="9" name="CaixaDeTexto 10"/>
          <p:cNvSpPr txBox="1"/>
          <p:nvPr userDrawn="1"/>
        </p:nvSpPr>
        <p:spPr>
          <a:xfrm>
            <a:off x="8397614" y="2891589"/>
            <a:ext cx="3593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LINHA 8 DIAMANTE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6172200"/>
            <a:ext cx="2537588" cy="4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2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ome - ANPTrilhos"/>
          <p:cNvPicPr>
            <a:picLocks noChangeAspect="1" noChangeArrowheads="1"/>
          </p:cNvPicPr>
          <p:nvPr userDrawn="1"/>
        </p:nvPicPr>
        <p:blipFill>
          <a:blip r:embed="rId2" cstate="print"/>
          <a:srcRect l="24000" t="19200" r="23200" b="36000"/>
          <a:stretch>
            <a:fillRect/>
          </a:stretch>
        </p:blipFill>
        <p:spPr bwMode="auto">
          <a:xfrm>
            <a:off x="1" y="0"/>
            <a:ext cx="1077686" cy="9144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0532" y="6442748"/>
            <a:ext cx="1405268" cy="2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ViaMobilidade integra o quadro de Associados da ANPTrilhos - ANPTrilhos"/>
          <p:cNvPicPr>
            <a:picLocks noChangeAspect="1" noChangeArrowheads="1"/>
          </p:cNvPicPr>
          <p:nvPr userDrawn="1"/>
        </p:nvPicPr>
        <p:blipFill>
          <a:blip r:embed="rId4" cstate="print"/>
          <a:srcRect l="20112" t="44000" b="28000"/>
          <a:stretch>
            <a:fillRect/>
          </a:stretch>
        </p:blipFill>
        <p:spPr bwMode="auto">
          <a:xfrm>
            <a:off x="10134600" y="76200"/>
            <a:ext cx="1981200" cy="387928"/>
          </a:xfrm>
          <a:prstGeom prst="rect">
            <a:avLst/>
          </a:prstGeom>
          <a:noFill/>
        </p:spPr>
      </p:pic>
      <p:sp>
        <p:nvSpPr>
          <p:cNvPr id="6" name="CaixaDeTexto 2"/>
          <p:cNvSpPr txBox="1"/>
          <p:nvPr userDrawn="1"/>
        </p:nvSpPr>
        <p:spPr>
          <a:xfrm>
            <a:off x="94715" y="644324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59C7BD-61E9-41F2-A766-F6014DCBDB53}" type="slidenum">
              <a:rPr lang="pt-BR" sz="1600" b="0" i="0" smtClean="0">
                <a:solidFill>
                  <a:schemeClr val="tx1"/>
                </a:solidFill>
                <a:latin typeface="+mj-lt"/>
              </a:rPr>
              <a:pPr/>
              <a:t>‹nº›</a:t>
            </a:fld>
            <a:endParaRPr lang="pt-BR" sz="1600" b="0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457200" y="6484275"/>
            <a:ext cx="0" cy="28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 userDrawn="1"/>
        </p:nvSpPr>
        <p:spPr>
          <a:xfrm>
            <a:off x="10287000" y="342900"/>
            <a:ext cx="178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9F9F95"/>
                </a:solidFill>
              </a:rPr>
              <a:t>Diamante</a:t>
            </a:r>
            <a:r>
              <a:rPr lang="pt-BR" sz="1600" baseline="0" dirty="0">
                <a:solidFill>
                  <a:srgbClr val="9F9F95"/>
                </a:solidFill>
              </a:rPr>
              <a:t> – Linha 8</a:t>
            </a:r>
            <a:endParaRPr lang="pt-BR" sz="1600" dirty="0">
              <a:solidFill>
                <a:srgbClr val="9F9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3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me - ANPTrilhos"/>
          <p:cNvPicPr>
            <a:picLocks noChangeAspect="1" noChangeArrowheads="1"/>
          </p:cNvPicPr>
          <p:nvPr userDrawn="1"/>
        </p:nvPicPr>
        <p:blipFill>
          <a:blip r:embed="rId2" cstate="print"/>
          <a:srcRect l="24000" t="19200" r="23200" b="36000"/>
          <a:stretch>
            <a:fillRect/>
          </a:stretch>
        </p:blipFill>
        <p:spPr bwMode="auto">
          <a:xfrm>
            <a:off x="1" y="0"/>
            <a:ext cx="1077686" cy="914400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0532" y="6442748"/>
            <a:ext cx="1405268" cy="2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 descr="ViaMobilidade integra o quadro de Associados da ANPTrilhos - ANPTrilhos"/>
          <p:cNvPicPr>
            <a:picLocks noChangeAspect="1" noChangeArrowheads="1"/>
          </p:cNvPicPr>
          <p:nvPr userDrawn="1"/>
        </p:nvPicPr>
        <p:blipFill>
          <a:blip r:embed="rId4" cstate="print"/>
          <a:srcRect l="20112" t="44000" b="28000"/>
          <a:stretch>
            <a:fillRect/>
          </a:stretch>
        </p:blipFill>
        <p:spPr bwMode="auto">
          <a:xfrm>
            <a:off x="10134600" y="76200"/>
            <a:ext cx="1981200" cy="387928"/>
          </a:xfrm>
          <a:prstGeom prst="rect">
            <a:avLst/>
          </a:prstGeom>
          <a:noFill/>
        </p:spPr>
      </p:pic>
      <p:sp>
        <p:nvSpPr>
          <p:cNvPr id="15" name="CaixaDeTexto 2"/>
          <p:cNvSpPr txBox="1"/>
          <p:nvPr userDrawn="1"/>
        </p:nvSpPr>
        <p:spPr>
          <a:xfrm>
            <a:off x="94715" y="644324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59C7BD-61E9-41F2-A766-F6014DCBDB53}" type="slidenum">
              <a:rPr lang="pt-BR" sz="1600" b="0" i="0" smtClean="0">
                <a:solidFill>
                  <a:schemeClr val="tx1"/>
                </a:solidFill>
                <a:latin typeface="+mj-lt"/>
              </a:rPr>
              <a:pPr/>
              <a:t>‹nº›</a:t>
            </a:fld>
            <a:endParaRPr lang="pt-BR" sz="1600" b="0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Conector reto 16"/>
          <p:cNvCxnSpPr/>
          <p:nvPr userDrawn="1"/>
        </p:nvCxnSpPr>
        <p:spPr>
          <a:xfrm>
            <a:off x="457200" y="6484275"/>
            <a:ext cx="0" cy="28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 userDrawn="1"/>
        </p:nvSpPr>
        <p:spPr>
          <a:xfrm>
            <a:off x="10287000" y="342900"/>
            <a:ext cx="1783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9F9F95"/>
                </a:solidFill>
              </a:rPr>
              <a:t>Diamante</a:t>
            </a:r>
            <a:r>
              <a:rPr lang="pt-BR" sz="1600" baseline="0" dirty="0">
                <a:solidFill>
                  <a:srgbClr val="9F9F95"/>
                </a:solidFill>
              </a:rPr>
              <a:t> – Linha 8</a:t>
            </a:r>
            <a:endParaRPr lang="pt-BR" sz="1600" dirty="0">
              <a:solidFill>
                <a:srgbClr val="9F9F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34874" b="31344"/>
          <a:stretch>
            <a:fillRect/>
          </a:stretch>
        </p:blipFill>
        <p:spPr bwMode="auto">
          <a:xfrm>
            <a:off x="5791200" y="-228600"/>
            <a:ext cx="6400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ome - ANPTrilhos"/>
          <p:cNvPicPr>
            <a:picLocks noChangeAspect="1" noChangeArrowheads="1"/>
          </p:cNvPicPr>
          <p:nvPr userDrawn="1"/>
        </p:nvPicPr>
        <p:blipFill>
          <a:blip r:embed="rId3" cstate="print"/>
          <a:srcRect l="24000" t="19200" r="23200" b="36000"/>
          <a:stretch>
            <a:fillRect/>
          </a:stretch>
        </p:blipFill>
        <p:spPr bwMode="auto">
          <a:xfrm>
            <a:off x="304800" y="2209800"/>
            <a:ext cx="2694215" cy="2286000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 userDrawn="1"/>
        </p:nvGrpSpPr>
        <p:grpSpPr>
          <a:xfrm>
            <a:off x="9067800" y="152400"/>
            <a:ext cx="2514600" cy="533400"/>
            <a:chOff x="381000" y="0"/>
            <a:chExt cx="3352800" cy="630382"/>
          </a:xfrm>
        </p:grpSpPr>
        <p:pic>
          <p:nvPicPr>
            <p:cNvPr id="9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38100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0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108585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1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179070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2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2495550" y="0"/>
              <a:ext cx="533400" cy="630382"/>
            </a:xfrm>
            <a:prstGeom prst="rect">
              <a:avLst/>
            </a:prstGeom>
            <a:noFill/>
          </p:spPr>
        </p:pic>
        <p:pic>
          <p:nvPicPr>
            <p:cNvPr id="13" name="Picture 10" descr="Stars icons. Stars in linear flat design. Star vector icon black and yellow color, isolated. Vector illustration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6E5ED"/>
                </a:clrFrom>
                <a:clrTo>
                  <a:srgbClr val="E6E5ED">
                    <a:alpha val="0"/>
                  </a:srgbClr>
                </a:clrTo>
              </a:clrChange>
            </a:blip>
            <a:srcRect l="72000" t="13333" r="6000"/>
            <a:stretch>
              <a:fillRect/>
            </a:stretch>
          </p:blipFill>
          <p:spPr bwMode="auto">
            <a:xfrm>
              <a:off x="3200400" y="0"/>
              <a:ext cx="533400" cy="63038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098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9050" y="1"/>
            <a:ext cx="9134485" cy="68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30516"/>
            <a:ext cx="10700657" cy="514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7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1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1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20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image" Target="../media/image20.jpeg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2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29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3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chart" Target="../charts/char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eople icon collection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98" t="26837" r="5431" b="51438"/>
          <a:stretch>
            <a:fillRect/>
          </a:stretch>
        </p:blipFill>
        <p:spPr bwMode="auto">
          <a:xfrm>
            <a:off x="3848100" y="1424666"/>
            <a:ext cx="1828800" cy="12954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5434294" y="4267046"/>
            <a:ext cx="6494354" cy="21489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6531" y="4271976"/>
            <a:ext cx="4651357" cy="21440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8880806" y="5053905"/>
            <a:ext cx="31242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Heavy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: 4 a 7 vezes por semana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Medium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: 2 a 3 vezes por semana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Light </a:t>
            </a:r>
            <a:r>
              <a:rPr lang="pt-BR" sz="1200" dirty="0" err="1">
                <a:solidFill>
                  <a:srgbClr val="000000"/>
                </a:solidFill>
                <a:latin typeface="Arial" charset="0"/>
              </a:rPr>
              <a:t>user</a:t>
            </a:r>
            <a:r>
              <a:rPr lang="pt-BR" sz="1200" dirty="0">
                <a:solidFill>
                  <a:srgbClr val="000000"/>
                </a:solidFill>
                <a:latin typeface="Arial" charset="0"/>
              </a:rPr>
              <a:t>: 1 vez por semana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1200" dirty="0">
                <a:solidFill>
                  <a:srgbClr val="000000"/>
                </a:solidFill>
                <a:latin typeface="Arial" charset="0"/>
              </a:rPr>
              <a:t> Eventual:  uso esporádico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28625" y="6412468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Base total da amostra (</a:t>
            </a:r>
            <a:r>
              <a:rPr lang="pt-BR" sz="900" dirty="0" smtClean="0">
                <a:latin typeface="+mj-lt"/>
                <a:ea typeface="Times New Roman" panose="02020603050405020304" pitchFamily="18" charset="0"/>
              </a:rPr>
              <a:t>1002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entrevistas)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PF1 (PERGUNTA FILTRO) Quantos dias por semana o(a) Sr(a) utiliza a Linha 8 Diamante, que vai da estação que vai da estação Julio Prestes até Amador Bueno?  (ESPONTÂNEA ÚNICA)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990600" y="76200"/>
            <a:ext cx="937260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Quantidade de dias por semana que utiliza a linha 8 (exclui pessoas que utilizaram pela primeira vez)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402118711"/>
              </p:ext>
            </p:extLst>
          </p:nvPr>
        </p:nvGraphicFramePr>
        <p:xfrm>
          <a:off x="190500" y="2215634"/>
          <a:ext cx="9906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2006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and drawn multitask business woman illustrated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502"/>
          <a:stretch>
            <a:fillRect/>
          </a:stretch>
        </p:blipFill>
        <p:spPr bwMode="auto">
          <a:xfrm>
            <a:off x="990600" y="5085790"/>
            <a:ext cx="1524000" cy="85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/>
          <p:cNvSpPr/>
          <p:nvPr/>
        </p:nvSpPr>
        <p:spPr>
          <a:xfrm>
            <a:off x="5434294" y="4267046"/>
            <a:ext cx="6494354" cy="21489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6531" y="4271976"/>
            <a:ext cx="4651357" cy="21440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625" y="6488668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1002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 HOJE qual é o principal motivo da viagem na Linha 8 Diamante, que vai da estação Júlio Prestes até estação Amador Bueno? (ESTIMULADA E ÚNICA) </a:t>
            </a: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990600" y="76200"/>
            <a:ext cx="9372600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Motivo da viagem entre usuários da linha 8 (exclui pessoas que utilizaram pela primeira vez)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100391175"/>
              </p:ext>
            </p:extLst>
          </p:nvPr>
        </p:nvGraphicFramePr>
        <p:xfrm>
          <a:off x="1066800" y="1905000"/>
          <a:ext cx="9906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1371600" y="4572000"/>
            <a:ext cx="914400" cy="4572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606721" y="5562600"/>
            <a:ext cx="371787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</a:rPr>
              <a:t>Realizar serviços: banco , cartório, compras, entregar </a:t>
            </a:r>
            <a:r>
              <a:rPr lang="pt-BR" sz="1200" dirty="0" smtClean="0">
                <a:solidFill>
                  <a:schemeClr val="tx1"/>
                </a:solidFill>
              </a:rPr>
              <a:t>documentos</a:t>
            </a: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2006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467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ÍNDICE DE AVALIAÇÃO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SATISFAÇÃO DO PASSAGEIROS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Detalhamento da metodologia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533400" y="1066800"/>
            <a:ext cx="10366375" cy="8553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 avaliação de cada atributo é realizada por um conjunto de frases com aspectos relacionados ao atributo.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Para medir os atributos e os indicadores foi utilizada a escala de </a:t>
            </a:r>
            <a:r>
              <a:rPr lang="pt-BR" spc="5" dirty="0" err="1">
                <a:solidFill>
                  <a:srgbClr val="000000"/>
                </a:solidFill>
                <a:cs typeface="Arial"/>
              </a:rPr>
              <a:t>Likert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 de 5  pontos.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514600" y="2133600"/>
          <a:ext cx="6829424" cy="609600"/>
        </p:xfrm>
        <a:graphic>
          <a:graphicData uri="http://schemas.openxmlformats.org/drawingml/2006/table">
            <a:tbl>
              <a:tblPr/>
              <a:tblGrid>
                <a:gridCol w="1137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7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90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78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7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90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3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latin typeface="Arial"/>
                          <a:ea typeface="Times New Roman"/>
                          <a:cs typeface="Times New Roman"/>
                        </a:rPr>
                        <a:t>Excelente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Bom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Regular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Ruim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Péssimo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>
                          <a:latin typeface="Arial"/>
                          <a:ea typeface="Times New Roman"/>
                          <a:cs typeface="Times New Roman"/>
                        </a:rPr>
                        <a:t>Não sabe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pt-B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457200" y="3048000"/>
            <a:ext cx="10494645" cy="31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15"/>
              </a:spcBef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 partir dos dados coletados foram gerados os seguintes indicadores necessários para o cálculo do IGS – ÌNDICE</a:t>
            </a:r>
          </a:p>
          <a:p>
            <a:pPr marL="525780" lvl="1">
              <a:spcBef>
                <a:spcPts val="815"/>
              </a:spcBef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IAA – Índice de avaliação dos oito atributos gerais</a:t>
            </a:r>
          </a:p>
          <a:p>
            <a:pPr marL="546100" lvl="1" indent="-20638">
              <a:spcBef>
                <a:spcPts val="815"/>
              </a:spcBef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Expressa o nível de satisfação em relação aos 8 atributos dentro de uma faixa de 0 a +100 (média aritmética dos indicadores de cada atributo). Os índices do nível de satisfação de cada indicador são  calculados excluindo-se da base de cálculo as respostas “não sabe avaliar”.</a:t>
            </a:r>
          </a:p>
          <a:p>
            <a:pPr marL="546100" lvl="1" indent="-20638">
              <a:spcBef>
                <a:spcPts val="815"/>
              </a:spcBef>
            </a:pPr>
            <a:endParaRPr lang="pt-BR" spc="5" dirty="0">
              <a:solidFill>
                <a:srgbClr val="000000"/>
              </a:solidFill>
              <a:cs typeface="Arial"/>
            </a:endParaRPr>
          </a:p>
          <a:p>
            <a:pPr marL="525780" lvl="1">
              <a:spcBef>
                <a:spcPts val="815"/>
              </a:spcBef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IGS – Índice geral de satisfação do passageiro </a:t>
            </a:r>
          </a:p>
          <a:p>
            <a:pPr marL="525780" lvl="1">
              <a:spcBef>
                <a:spcPts val="815"/>
              </a:spcBef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Expressa o grau de aprovação em relação à qualidade de serviço das linhas. É o resultado da média aritmética dos indicadores dos atributos gerais ponderada pelo grau de importância definido no contrato.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084886921"/>
              </p:ext>
            </p:extLst>
          </p:nvPr>
        </p:nvGraphicFramePr>
        <p:xfrm>
          <a:off x="990600" y="1524000"/>
          <a:ext cx="70866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468017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P.6 Avaliando apenas a Linha 8 Diamante. Pensando nos itens de RAPIDEZ 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 __(LEIA OS ITENS) nesta Linha . (ESTIMULADA E ÚNICA POR ARIBUTO)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143000" y="1171575"/>
            <a:ext cx="6019800" cy="533399"/>
            <a:chOff x="1143000" y="1171575"/>
            <a:chExt cx="6019800" cy="533399"/>
          </a:xfrm>
        </p:grpSpPr>
        <p:sp>
          <p:nvSpPr>
            <p:cNvPr id="7" name="Retângulo 6"/>
            <p:cNvSpPr/>
            <p:nvPr/>
          </p:nvSpPr>
          <p:spPr>
            <a:xfrm>
              <a:off x="1447800" y="1209675"/>
              <a:ext cx="2819400" cy="457200"/>
            </a:xfrm>
            <a:prstGeom prst="rect">
              <a:avLst/>
            </a:prstGeom>
            <a:solidFill>
              <a:srgbClr val="5F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Título 2"/>
            <p:cNvSpPr txBox="1">
              <a:spLocks/>
            </p:cNvSpPr>
            <p:nvPr/>
          </p:nvSpPr>
          <p:spPr>
            <a:xfrm>
              <a:off x="1905000" y="1238250"/>
              <a:ext cx="2362200" cy="381000"/>
            </a:xfrm>
            <a:prstGeom prst="rect">
              <a:avLst/>
            </a:prstGeom>
          </p:spPr>
          <p:txBody>
            <a:bodyPr/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67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pt-BR" sz="2000" dirty="0">
                  <a:solidFill>
                    <a:schemeClr val="bg1"/>
                  </a:solidFill>
                </a:rPr>
                <a:t>Rapidez da viagem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343400" y="1209675"/>
              <a:ext cx="2819400" cy="457200"/>
            </a:xfrm>
            <a:prstGeom prst="rect">
              <a:avLst/>
            </a:prstGeom>
            <a:solidFill>
              <a:srgbClr val="5F5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Título 2"/>
            <p:cNvSpPr txBox="1">
              <a:spLocks/>
            </p:cNvSpPr>
            <p:nvPr/>
          </p:nvSpPr>
          <p:spPr>
            <a:xfrm>
              <a:off x="4572000" y="1219200"/>
              <a:ext cx="2362200" cy="381000"/>
            </a:xfrm>
            <a:prstGeom prst="rect">
              <a:avLst/>
            </a:prstGeom>
          </p:spPr>
          <p:txBody>
            <a:bodyPr/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67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pt-BR" sz="2000" dirty="0">
                  <a:solidFill>
                    <a:schemeClr val="bg1"/>
                  </a:solidFill>
                </a:rPr>
                <a:t>Excelente e Bom*</a:t>
              </a:r>
            </a:p>
          </p:txBody>
        </p:sp>
        <p:pic>
          <p:nvPicPr>
            <p:cNvPr id="15" name="Imagem 14" descr="rapidez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1171575"/>
              <a:ext cx="568719" cy="533399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</p:pic>
      </p:grp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57237997"/>
              </p:ext>
            </p:extLst>
          </p:nvPr>
        </p:nvGraphicFramePr>
        <p:xfrm>
          <a:off x="9624019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462218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44,0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IAA1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591300" y="3527117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8423297" y="51816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IAA1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978558590"/>
              </p:ext>
            </p:extLst>
          </p:nvPr>
        </p:nvGraphicFramePr>
        <p:xfrm>
          <a:off x="7338019" y="2343209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tângulo 17"/>
          <p:cNvSpPr/>
          <p:nvPr/>
        </p:nvSpPr>
        <p:spPr>
          <a:xfrm>
            <a:off x="8153400" y="323927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52,8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IAA1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520" y="1798129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540064033"/>
              </p:ext>
            </p:extLst>
          </p:nvPr>
        </p:nvGraphicFramePr>
        <p:xfrm>
          <a:off x="-76200" y="1295400"/>
          <a:ext cx="7391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6739" y="6465503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P.8 Agora pensando nos itens de CONFORTO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a Linha 8 Diamante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50573967"/>
              </p:ext>
            </p:extLst>
          </p:nvPr>
        </p:nvGraphicFramePr>
        <p:xfrm>
          <a:off x="7200900" y="2546777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416581" y="339078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48,0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IAA2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324600" y="3640351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1009650" y="990600"/>
            <a:ext cx="6153150" cy="533400"/>
            <a:chOff x="1009650" y="1181100"/>
            <a:chExt cx="6153150" cy="533400"/>
          </a:xfrm>
        </p:grpSpPr>
        <p:grpSp>
          <p:nvGrpSpPr>
            <p:cNvPr id="2" name="Grupo 15"/>
            <p:cNvGrpSpPr/>
            <p:nvPr/>
          </p:nvGrpSpPr>
          <p:grpSpPr>
            <a:xfrm>
              <a:off x="1447800" y="1209675"/>
              <a:ext cx="5715000" cy="457200"/>
              <a:chOff x="1447800" y="1209675"/>
              <a:chExt cx="5715000" cy="4572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5"/>
                <a:ext cx="2819400" cy="457200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828800" y="123825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Conforto da viagem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5"/>
                <a:ext cx="2819400" cy="457200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3250" name="Picture 2" descr="Young girl sitting in airplane working on laptop Free Vector"/>
            <p:cNvPicPr>
              <a:picLocks noChangeAspect="1" noChangeArrowheads="1"/>
            </p:cNvPicPr>
            <p:nvPr/>
          </p:nvPicPr>
          <p:blipFill>
            <a:blip r:embed="rId4" cstate="print"/>
            <a:srcRect l="10224" t="10224" r="7987" b="19489"/>
            <a:stretch>
              <a:fillRect/>
            </a:stretch>
          </p:blipFill>
          <p:spPr bwMode="auto">
            <a:xfrm>
              <a:off x="1009650" y="1181100"/>
              <a:ext cx="620684" cy="533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8" name="Retângulo 17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IAA2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523046395"/>
              </p:ext>
            </p:extLst>
          </p:nvPr>
        </p:nvGraphicFramePr>
        <p:xfrm>
          <a:off x="9448800" y="2648826"/>
          <a:ext cx="2667000" cy="262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tângulo 18"/>
          <p:cNvSpPr/>
          <p:nvPr/>
        </p:nvSpPr>
        <p:spPr>
          <a:xfrm>
            <a:off x="8054381" y="339078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51,8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IAA2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520" y="1798129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477806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P.10 Agora pensando nos itens de CONFIABILIDADE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NO SERVIÇO PRESTADO,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Diamante,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221475584"/>
              </p:ext>
            </p:extLst>
          </p:nvPr>
        </p:nvGraphicFramePr>
        <p:xfrm>
          <a:off x="9525000" y="24384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363199" y="32766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42,1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IAA3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286500" y="3695700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657251579"/>
              </p:ext>
            </p:extLst>
          </p:nvPr>
        </p:nvGraphicFramePr>
        <p:xfrm>
          <a:off x="200025" y="1612533"/>
          <a:ext cx="7518993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1054100" y="990600"/>
            <a:ext cx="6108700" cy="533400"/>
            <a:chOff x="1054100" y="990600"/>
            <a:chExt cx="6108700" cy="5334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1019175"/>
              <a:ext cx="5715000" cy="457200"/>
              <a:chOff x="1447800" y="1209675"/>
              <a:chExt cx="5715000" cy="4572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5"/>
                <a:ext cx="2819400" cy="457200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828800" y="123825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Confiabilidade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5"/>
                <a:ext cx="2819400" cy="457200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4274" name="Picture 2" descr="Notary services isometric composition with paper agreement and wet stamp vector illustration Free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8946" t="26837" r="7987" b="25879"/>
            <a:stretch>
              <a:fillRect/>
            </a:stretch>
          </p:blipFill>
          <p:spPr bwMode="auto">
            <a:xfrm>
              <a:off x="1054100" y="990600"/>
              <a:ext cx="622300" cy="5334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9" name="Retângulo 18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IAA3 = média dos resultados excelente + bom, excluindo não sabe/ não respondeu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206430812"/>
              </p:ext>
            </p:extLst>
          </p:nvPr>
        </p:nvGraphicFramePr>
        <p:xfrm>
          <a:off x="7109637" y="242056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7924799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49,5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IAA3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81509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47813645"/>
              </p:ext>
            </p:extLst>
          </p:nvPr>
        </p:nvGraphicFramePr>
        <p:xfrm>
          <a:off x="-641996" y="1478629"/>
          <a:ext cx="981839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518314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P.12 Agora pensando nos itens de SEGURANÇA CONTRA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ACIDENTES,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126711213"/>
              </p:ext>
            </p:extLst>
          </p:nvPr>
        </p:nvGraphicFramePr>
        <p:xfrm>
          <a:off x="9712842" y="2357228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539632" y="3214419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34,9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IAA4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591300" y="3669155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5" name="Grupo 24"/>
          <p:cNvGrpSpPr/>
          <p:nvPr/>
        </p:nvGrpSpPr>
        <p:grpSpPr>
          <a:xfrm>
            <a:off x="1066800" y="914400"/>
            <a:ext cx="6096000" cy="609600"/>
            <a:chOff x="1066800" y="914400"/>
            <a:chExt cx="6096000" cy="6096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942975"/>
              <a:ext cx="5715000" cy="581024"/>
              <a:chOff x="1447800" y="1133475"/>
              <a:chExt cx="5715000" cy="581024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04825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724025" y="1133475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1900" dirty="0">
                    <a:solidFill>
                      <a:schemeClr val="bg1"/>
                    </a:solidFill>
                  </a:rPr>
                  <a:t>Segurança contra acidentes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04825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1066800" y="914400"/>
              <a:ext cx="609600" cy="609600"/>
              <a:chOff x="2743200" y="395288"/>
              <a:chExt cx="5181600" cy="4724400"/>
            </a:xfrm>
          </p:grpSpPr>
          <p:pic>
            <p:nvPicPr>
              <p:cNvPr id="55298" name="Picture 2" descr="Fire inspection abstract concept vector illustration. fire alarm and detection, building inspection checklist, fulfill the requirements, safety certification, annual inspection abstract metaphor. Free Vect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946" t="10224" r="4153" b="10543"/>
              <a:stretch>
                <a:fillRect/>
              </a:stretch>
            </p:blipFill>
            <p:spPr bwMode="auto">
              <a:xfrm>
                <a:off x="2743200" y="395288"/>
                <a:ext cx="5181600" cy="47244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</p:pic>
          <p:sp>
            <p:nvSpPr>
              <p:cNvPr id="23" name="Elipse 22"/>
              <p:cNvSpPr/>
              <p:nvPr/>
            </p:nvSpPr>
            <p:spPr>
              <a:xfrm>
                <a:off x="5915025" y="3438525"/>
                <a:ext cx="152400" cy="152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6" name="Retângulo 25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IAA4 = média dos resultados excelente + bom, excluindo não sabe/ não respondeu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949079156"/>
              </p:ext>
            </p:extLst>
          </p:nvPr>
        </p:nvGraphicFramePr>
        <p:xfrm>
          <a:off x="7315200" y="2326098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tângulo 18"/>
          <p:cNvSpPr/>
          <p:nvPr/>
        </p:nvSpPr>
        <p:spPr>
          <a:xfrm>
            <a:off x="8123353" y="3144932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46,9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IAA4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81509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8904144"/>
              </p:ext>
            </p:extLst>
          </p:nvPr>
        </p:nvGraphicFramePr>
        <p:xfrm>
          <a:off x="-342900" y="1447800"/>
          <a:ext cx="9067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471419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</a:t>
            </a:r>
            <a:r>
              <a:rPr lang="pt-BR" sz="900" dirty="0" smtClean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P.14 Agora pensando nos itens de SEGURANÇA PÚBLICA,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Diamante,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957602943"/>
              </p:ext>
            </p:extLst>
          </p:nvPr>
        </p:nvGraphicFramePr>
        <p:xfrm>
          <a:off x="9713901" y="24384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540691" y="326373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37,4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IAA5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591300" y="3695700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4"/>
          <p:cNvGrpSpPr/>
          <p:nvPr/>
        </p:nvGrpSpPr>
        <p:grpSpPr>
          <a:xfrm>
            <a:off x="1439956" y="1019174"/>
            <a:ext cx="5722844" cy="504825"/>
            <a:chOff x="1439956" y="1019174"/>
            <a:chExt cx="5722844" cy="504825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1019174"/>
              <a:ext cx="5715000" cy="504825"/>
              <a:chOff x="1447800" y="1209674"/>
              <a:chExt cx="5715000" cy="504825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04825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752600" y="125730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1900" dirty="0">
                    <a:solidFill>
                      <a:schemeClr val="bg1"/>
                    </a:solidFill>
                  </a:rPr>
                  <a:t>Segurança pública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04825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19200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sp>
          <p:nvSpPr>
            <p:cNvPr id="23" name="Elipse 22"/>
            <p:cNvSpPr/>
            <p:nvPr/>
          </p:nvSpPr>
          <p:spPr>
            <a:xfrm>
              <a:off x="1439956" y="1307076"/>
              <a:ext cx="17929" cy="19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6322" name="Picture 2" descr="Acesso on-line da página de destino isométrica de dados pessoais Vetor grátis"/>
          <p:cNvPicPr>
            <a:picLocks noChangeAspect="1" noChangeArrowheads="1"/>
          </p:cNvPicPr>
          <p:nvPr/>
        </p:nvPicPr>
        <p:blipFill>
          <a:blip r:embed="rId5" cstate="print"/>
          <a:srcRect l="47284" t="11869" r="9265" b="9792"/>
          <a:stretch>
            <a:fillRect/>
          </a:stretch>
        </p:blipFill>
        <p:spPr bwMode="auto">
          <a:xfrm>
            <a:off x="1086678" y="990600"/>
            <a:ext cx="609600" cy="59167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9" name="Retângulo 18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IAA5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804831642"/>
              </p:ext>
            </p:extLst>
          </p:nvPr>
        </p:nvGraphicFramePr>
        <p:xfrm>
          <a:off x="7412665" y="2480102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tângulo 17"/>
          <p:cNvSpPr/>
          <p:nvPr/>
        </p:nvSpPr>
        <p:spPr>
          <a:xfrm>
            <a:off x="8282981" y="3238381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41,5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IAA5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81509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625" y="6469974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</a:t>
            </a:r>
            <a:r>
              <a:rPr lang="pt-BR" sz="900" dirty="0" smtClean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P.16 Agora pensando nos itens de ATENDIMENTO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Diamante: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082370780"/>
              </p:ext>
            </p:extLst>
          </p:nvPr>
        </p:nvGraphicFramePr>
        <p:xfrm>
          <a:off x="9677400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515600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58,0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IAA6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515100" y="3695700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490992126"/>
              </p:ext>
            </p:extLst>
          </p:nvPr>
        </p:nvGraphicFramePr>
        <p:xfrm>
          <a:off x="685800" y="1524000"/>
          <a:ext cx="70866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990600" y="990600"/>
            <a:ext cx="6172200" cy="609600"/>
            <a:chOff x="990600" y="990600"/>
            <a:chExt cx="6172200" cy="6096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990600"/>
              <a:ext cx="5715000" cy="609600"/>
              <a:chOff x="1447800" y="1181100"/>
              <a:chExt cx="5715000" cy="6096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81026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686339" y="118110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Atendimento ao passageiro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81026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87117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7346" name="Picture 2" descr="Ilustração de suporte ao cliente plano orgânico Vetor grátis"/>
            <p:cNvPicPr>
              <a:picLocks noChangeAspect="1" noChangeArrowheads="1"/>
            </p:cNvPicPr>
            <p:nvPr/>
          </p:nvPicPr>
          <p:blipFill>
            <a:blip r:embed="rId4" cstate="print"/>
            <a:srcRect l="7668" t="5755" r="10543" b="9832"/>
            <a:stretch>
              <a:fillRect/>
            </a:stretch>
          </p:blipFill>
          <p:spPr bwMode="auto">
            <a:xfrm>
              <a:off x="990600" y="990600"/>
              <a:ext cx="685800" cy="6096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8" name="Retângulo 17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IAA6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34902735"/>
              </p:ext>
            </p:extLst>
          </p:nvPr>
        </p:nvGraphicFramePr>
        <p:xfrm>
          <a:off x="7315200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tângulo 18"/>
          <p:cNvSpPr/>
          <p:nvPr/>
        </p:nvSpPr>
        <p:spPr>
          <a:xfrm>
            <a:off x="8153400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63,1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IAA6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81509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Contexto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685800" y="1219200"/>
            <a:ext cx="10366375" cy="2530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Em janeiro de 2022, a </a:t>
            </a:r>
            <a:r>
              <a:rPr lang="pt-BR" spc="5" dirty="0" err="1">
                <a:solidFill>
                  <a:srgbClr val="000000"/>
                </a:solidFill>
                <a:cs typeface="Arial"/>
              </a:rPr>
              <a:t>ViaMobilidade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 assumiu a operação das linhas 8 e 9 de trens metropolitanos de acordo com o contrato de concessão pactuado com o </a:t>
            </a:r>
            <a:r>
              <a:rPr lang="pt-BR" spc="-5" dirty="0">
                <a:solidFill>
                  <a:srgbClr val="000000"/>
                </a:solidFill>
                <a:cs typeface="Arial"/>
              </a:rPr>
              <a:t>Governo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do </a:t>
            </a:r>
            <a:r>
              <a:rPr lang="pt-BR" dirty="0">
                <a:solidFill>
                  <a:srgbClr val="000000"/>
                </a:solidFill>
                <a:cs typeface="Arial"/>
              </a:rPr>
              <a:t>Estado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de São Paulo, por </a:t>
            </a:r>
            <a:r>
              <a:rPr lang="pt-BR" spc="10" dirty="0">
                <a:solidFill>
                  <a:srgbClr val="000000"/>
                </a:solidFill>
                <a:cs typeface="Arial"/>
              </a:rPr>
              <a:t>meio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da </a:t>
            </a:r>
            <a:r>
              <a:rPr lang="pt-BR" dirty="0">
                <a:solidFill>
                  <a:srgbClr val="000000"/>
                </a:solidFill>
                <a:cs typeface="Arial"/>
              </a:rPr>
              <a:t>Secretaria de Transportes Metropolitanos.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endParaRPr lang="pt-BR" dirty="0">
              <a:solidFill>
                <a:srgbClr val="000000"/>
              </a:solidFill>
              <a:cs typeface="Arial"/>
            </a:endParaRP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dirty="0">
                <a:solidFill>
                  <a:srgbClr val="000000"/>
                </a:solidFill>
                <a:cs typeface="Arial"/>
              </a:rPr>
              <a:t>Como obrigação contratual, um dos indicadores de desempenho da concessionária é a realização de pesquisa de satisfação da população usuária, que faz parte do IQS, com periodicidade semestral (abril e outubro). </a:t>
            </a:r>
            <a:endParaRPr lang="pt-BR" sz="2000" dirty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30060119"/>
              </p:ext>
            </p:extLst>
          </p:nvPr>
        </p:nvGraphicFramePr>
        <p:xfrm>
          <a:off x="-762000" y="1517283"/>
          <a:ext cx="9296400" cy="506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3400" y="65048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</a:t>
            </a:r>
            <a:r>
              <a:rPr lang="pt-BR" sz="900" dirty="0" smtClean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P.18 Agora pensando nos itens de INFORMAÇÃO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Diamante: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469735575"/>
              </p:ext>
            </p:extLst>
          </p:nvPr>
        </p:nvGraphicFramePr>
        <p:xfrm>
          <a:off x="9688809" y="2418064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553699" y="3248957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53,3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IAA7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438900" y="3695700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1066800" y="942975"/>
            <a:ext cx="6477000" cy="657225"/>
            <a:chOff x="1066800" y="942975"/>
            <a:chExt cx="6477000" cy="657225"/>
          </a:xfrm>
        </p:grpSpPr>
        <p:grpSp>
          <p:nvGrpSpPr>
            <p:cNvPr id="2" name="Grupo 24"/>
            <p:cNvGrpSpPr/>
            <p:nvPr/>
          </p:nvGrpSpPr>
          <p:grpSpPr>
            <a:xfrm>
              <a:off x="1439956" y="942975"/>
              <a:ext cx="6103844" cy="581024"/>
              <a:chOff x="1439956" y="942975"/>
              <a:chExt cx="6103844" cy="581024"/>
            </a:xfrm>
          </p:grpSpPr>
          <p:grpSp>
            <p:nvGrpSpPr>
              <p:cNvPr id="4" name="Grupo 15"/>
              <p:cNvGrpSpPr/>
              <p:nvPr/>
            </p:nvGrpSpPr>
            <p:grpSpPr>
              <a:xfrm>
                <a:off x="1447800" y="942975"/>
                <a:ext cx="6096000" cy="581024"/>
                <a:chOff x="1447800" y="1133475"/>
                <a:chExt cx="6096000" cy="581024"/>
              </a:xfrm>
            </p:grpSpPr>
            <p:sp>
              <p:nvSpPr>
                <p:cNvPr id="7" name="Retângulo 6"/>
                <p:cNvSpPr/>
                <p:nvPr/>
              </p:nvSpPr>
              <p:spPr>
                <a:xfrm>
                  <a:off x="1447800" y="1209674"/>
                  <a:ext cx="2819400" cy="504825"/>
                </a:xfrm>
                <a:prstGeom prst="rect">
                  <a:avLst/>
                </a:prstGeom>
                <a:solidFill>
                  <a:srgbClr val="5F5F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3" name="Título 2"/>
                <p:cNvSpPr txBox="1">
                  <a:spLocks/>
                </p:cNvSpPr>
                <p:nvPr/>
              </p:nvSpPr>
              <p:spPr>
                <a:xfrm>
                  <a:off x="1724025" y="1133475"/>
                  <a:ext cx="2438400" cy="38100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377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667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pPr>
                    <a:defRPr/>
                  </a:pPr>
                  <a:r>
                    <a:rPr lang="pt-BR" sz="1900" dirty="0">
                      <a:solidFill>
                        <a:schemeClr val="bg1"/>
                      </a:solidFill>
                    </a:rPr>
                    <a:t>Informação ao passageiro</a:t>
                  </a:r>
                </a:p>
              </p:txBody>
            </p:sp>
            <p:sp>
              <p:nvSpPr>
                <p:cNvPr id="12" name="Retângulo 11"/>
                <p:cNvSpPr/>
                <p:nvPr/>
              </p:nvSpPr>
              <p:spPr>
                <a:xfrm>
                  <a:off x="4343400" y="1209674"/>
                  <a:ext cx="3200400" cy="504825"/>
                </a:xfrm>
                <a:prstGeom prst="rect">
                  <a:avLst/>
                </a:prstGeom>
                <a:solidFill>
                  <a:srgbClr val="5F5F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4" name="Título 2"/>
                <p:cNvSpPr txBox="1">
                  <a:spLocks/>
                </p:cNvSpPr>
                <p:nvPr/>
              </p:nvSpPr>
              <p:spPr>
                <a:xfrm>
                  <a:off x="4572000" y="1219200"/>
                  <a:ext cx="2362200" cy="38100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377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2667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j-ea"/>
                      <a:cs typeface="Arial" panose="020B0604020202020204" pitchFamily="34" charset="0"/>
                    </a:defRPr>
                  </a:lvl1pPr>
                </a:lstStyle>
                <a:p>
                  <a:pPr>
                    <a:defRPr/>
                  </a:pPr>
                  <a:r>
                    <a:rPr lang="pt-BR" sz="2000" dirty="0">
                      <a:solidFill>
                        <a:schemeClr val="bg1"/>
                      </a:solidFill>
                    </a:rPr>
                    <a:t>Excelente e Bom*</a:t>
                  </a:r>
                </a:p>
              </p:txBody>
            </p:sp>
          </p:grpSp>
          <p:sp>
            <p:nvSpPr>
              <p:cNvPr id="23" name="Elipse 22"/>
              <p:cNvSpPr/>
              <p:nvPr/>
            </p:nvSpPr>
            <p:spPr>
              <a:xfrm>
                <a:off x="1439956" y="1307076"/>
                <a:ext cx="17929" cy="196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58370" name="Picture 2" descr="Atração de atenção. anúncio ou aviso importante, compartilhamento de informações, últimas notícias. alto-falante, megafone, megafone com ponto de exclamação. ilustração vetorial de metáfora de conceito isolado Vetor grátis"/>
            <p:cNvPicPr>
              <a:picLocks noChangeAspect="1" noChangeArrowheads="1"/>
            </p:cNvPicPr>
            <p:nvPr/>
          </p:nvPicPr>
          <p:blipFill>
            <a:blip r:embed="rId4" cstate="print"/>
            <a:srcRect l="7668" t="8946" r="2875" b="6709"/>
            <a:stretch>
              <a:fillRect/>
            </a:stretch>
          </p:blipFill>
          <p:spPr bwMode="auto">
            <a:xfrm>
              <a:off x="1066800" y="990600"/>
              <a:ext cx="646546" cy="6096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24" name="Retângulo 23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IAA7 = média dos resultados excelente + bom, excluindo não sabe/ não respondeu</a:t>
            </a: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651869143"/>
              </p:ext>
            </p:extLst>
          </p:nvPr>
        </p:nvGraphicFramePr>
        <p:xfrm>
          <a:off x="7239000" y="2437055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Retângulo 24"/>
          <p:cNvSpPr/>
          <p:nvPr/>
        </p:nvSpPr>
        <p:spPr>
          <a:xfrm>
            <a:off x="8077200" y="3275255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61,6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IAA7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81509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363928"/>
            <a:ext cx="10086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P.20 Agora pensando nos itens de ACESSIBILIDADE PARA PASSAGEIROS PREFERENCIAIS tais como idosos, gestantes, pessoas com deficiência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Diamante: (LEIA OS ITENS) (ESTIMULADA E ÚNICA POR ATRIBUTO)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04310904"/>
              </p:ext>
            </p:extLst>
          </p:nvPr>
        </p:nvGraphicFramePr>
        <p:xfrm>
          <a:off x="9525000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0363201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39,1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IAA8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6362700" y="3695700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696654851"/>
              </p:ext>
            </p:extLst>
          </p:nvPr>
        </p:nvGraphicFramePr>
        <p:xfrm>
          <a:off x="0" y="1524000"/>
          <a:ext cx="80772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848139" y="944217"/>
            <a:ext cx="6314661" cy="685800"/>
            <a:chOff x="848139" y="944217"/>
            <a:chExt cx="6314661" cy="685800"/>
          </a:xfrm>
        </p:grpSpPr>
        <p:grpSp>
          <p:nvGrpSpPr>
            <p:cNvPr id="4" name="Grupo 15"/>
            <p:cNvGrpSpPr/>
            <p:nvPr/>
          </p:nvGrpSpPr>
          <p:grpSpPr>
            <a:xfrm>
              <a:off x="1447800" y="990600"/>
              <a:ext cx="5715000" cy="609600"/>
              <a:chOff x="1447800" y="1181100"/>
              <a:chExt cx="5715000" cy="609600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1447800" y="1209674"/>
                <a:ext cx="2819400" cy="581026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" name="Título 2"/>
              <p:cNvSpPr txBox="1">
                <a:spLocks/>
              </p:cNvSpPr>
              <p:nvPr/>
            </p:nvSpPr>
            <p:spPr>
              <a:xfrm>
                <a:off x="1686339" y="1181100"/>
                <a:ext cx="24384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Acessibilidade ao passageiro</a:t>
                </a: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4343400" y="1209674"/>
                <a:ext cx="2819400" cy="581026"/>
              </a:xfrm>
              <a:prstGeom prst="rect">
                <a:avLst/>
              </a:prstGeom>
              <a:solidFill>
                <a:srgbClr val="5F5F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Título 2"/>
              <p:cNvSpPr txBox="1">
                <a:spLocks/>
              </p:cNvSpPr>
              <p:nvPr/>
            </p:nvSpPr>
            <p:spPr>
              <a:xfrm>
                <a:off x="4572000" y="1287117"/>
                <a:ext cx="2362200" cy="381000"/>
              </a:xfrm>
              <a:prstGeom prst="rect">
                <a:avLst/>
              </a:prstGeom>
            </p:spPr>
            <p:txBody>
              <a:bodyPr/>
              <a:lstStyle>
                <a:lvl1pPr algn="l" defTabSz="914377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67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>
                  <a:defRPr/>
                </a:pPr>
                <a:r>
                  <a:rPr lang="pt-BR" sz="2000" dirty="0">
                    <a:solidFill>
                      <a:schemeClr val="bg1"/>
                    </a:solidFill>
                  </a:rPr>
                  <a:t>Excelente e Bom*</a:t>
                </a:r>
              </a:p>
            </p:txBody>
          </p:sp>
        </p:grpSp>
        <p:pic>
          <p:nvPicPr>
            <p:cNvPr id="59394" name="Picture 2" descr="Homens e mulheres acolhendo pessoas com deficiência. grupo de pessoas encontrando personagem feminina cega e homem em cadeira de rodas. Vetor grátis"/>
            <p:cNvPicPr>
              <a:picLocks noChangeAspect="1" noChangeArrowheads="1"/>
            </p:cNvPicPr>
            <p:nvPr/>
          </p:nvPicPr>
          <p:blipFill>
            <a:blip r:embed="rId4" cstate="print"/>
            <a:srcRect l="8946" t="5755" r="2875" b="11751"/>
            <a:stretch>
              <a:fillRect/>
            </a:stretch>
          </p:blipFill>
          <p:spPr bwMode="auto">
            <a:xfrm>
              <a:off x="848139" y="944217"/>
              <a:ext cx="855921" cy="6858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sp>
        <p:nvSpPr>
          <p:cNvPr id="18" name="Retângulo 17"/>
          <p:cNvSpPr/>
          <p:nvPr/>
        </p:nvSpPr>
        <p:spPr>
          <a:xfrm>
            <a:off x="8534400" y="5334000"/>
            <a:ext cx="2359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IAA8 = média dos resultados excelente + bom, excluindo não sabe/ não respondeu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40594368"/>
              </p:ext>
            </p:extLst>
          </p:nvPr>
        </p:nvGraphicFramePr>
        <p:xfrm>
          <a:off x="7151390" y="23622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tângulo 18"/>
          <p:cNvSpPr/>
          <p:nvPr/>
        </p:nvSpPr>
        <p:spPr>
          <a:xfrm>
            <a:off x="7989591" y="3200400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/>
              <a:t>42,5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IAA8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1815096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ÍNDICE DE AVALIAÇÃO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graphicFrame>
        <p:nvGraphicFramePr>
          <p:cNvPr id="3" name="Gráfico 2"/>
          <p:cNvGraphicFramePr/>
          <p:nvPr>
            <p:extLst/>
          </p:nvPr>
        </p:nvGraphicFramePr>
        <p:xfrm>
          <a:off x="10079524" y="2427194"/>
          <a:ext cx="2133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0668000" y="3208184"/>
            <a:ext cx="1013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44,6</a:t>
            </a:r>
            <a:r>
              <a:rPr lang="pt-BR" sz="2000" b="1" dirty="0" smtClean="0"/>
              <a:t>%</a:t>
            </a:r>
            <a:endParaRPr lang="pt-BR" sz="2800" b="1" dirty="0"/>
          </a:p>
          <a:p>
            <a:pPr algn="ctr"/>
            <a:r>
              <a:rPr lang="pt-BR" b="1" dirty="0"/>
              <a:t>IGS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8625" y="6527884"/>
            <a:ext cx="100869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Pergunta 6, 8, 10, 12, 14, 16, 18, 20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467835" y="1066920"/>
          <a:ext cx="7152165" cy="5082749"/>
        </p:xfrm>
        <a:graphic>
          <a:graphicData uri="http://schemas.openxmlformats.org/drawingml/2006/table">
            <a:tbl>
              <a:tblPr/>
              <a:tblGrid>
                <a:gridCol w="538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8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9138"/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/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Atributo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</a:t>
                      </a: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atributo 1º</a:t>
                      </a:r>
                      <a:r>
                        <a:rPr lang="pt-B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SEMESTRE 2022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</a:t>
                      </a: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atributo 2º SEMESTRE 2022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</a:t>
                      </a: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atributo 1º SEMESTRE 2023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Peso atribuído pelo contratante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Índice de avaliação do atributo com </a:t>
                      </a: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peso 1º</a:t>
                      </a:r>
                      <a:r>
                        <a:rPr lang="pt-B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SEM 2023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RAPIDEZ DA VIAGEM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44,6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44,0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4,4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CONFORTO DA VIAGEM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47,4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48,0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9,6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CONFIABILIDADE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8,4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+mj-lt"/>
                        </a:rPr>
                        <a:t>IAA4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CONTRA ACIDENTES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40,6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34,9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3,5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44,1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37,4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+mj-lt"/>
                        </a:rPr>
                        <a:t>IAA6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ATENDIMENTO AO PASSAGEIRO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63,3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58,0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IAA7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INFORMAÇÃO AO PASSAGEIRO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56,7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53,3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5,3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latin typeface="+mj-lt"/>
                        </a:rPr>
                        <a:t>IAA8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ACESSIBILIDADE AO PASSAGEIRO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37,0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39,1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2,0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riângulo isósceles 7"/>
          <p:cNvSpPr/>
          <p:nvPr/>
        </p:nvSpPr>
        <p:spPr>
          <a:xfrm rot="5400000">
            <a:off x="7353300" y="3515080"/>
            <a:ext cx="1295400" cy="457200"/>
          </a:xfrm>
          <a:prstGeom prst="triangle">
            <a:avLst/>
          </a:prstGeom>
          <a:solidFill>
            <a:srgbClr val="9F9F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/>
          <p:nvPr>
            <p:extLst/>
          </p:nvPr>
        </p:nvGraphicFramePr>
        <p:xfrm>
          <a:off x="8153400" y="2441072"/>
          <a:ext cx="2133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8576970" y="3314654"/>
            <a:ext cx="11551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51,0</a:t>
            </a:r>
            <a:r>
              <a:rPr lang="pt-BR" sz="2000" b="1" dirty="0"/>
              <a:t>%</a:t>
            </a:r>
            <a:endParaRPr lang="pt-BR" sz="2800" b="1" dirty="0"/>
          </a:p>
          <a:p>
            <a:pPr algn="ctr"/>
            <a:r>
              <a:rPr lang="pt-BR" b="1" dirty="0"/>
              <a:t>IGS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469" y="1856824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6892" y="692698"/>
            <a:ext cx="8066088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pt-BR" sz="1800" kern="0" dirty="0">
              <a:solidFill>
                <a:srgbClr val="5E5E61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923915" y="216171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PRIORIZAÇÃO DOS ATRIBUTOS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Ordem de importância do 1º ao 8º lugar (soma 100%)</a:t>
            </a:r>
          </a:p>
        </p:txBody>
      </p:sp>
      <p:sp>
        <p:nvSpPr>
          <p:cNvPr id="6" name="Retângulo 5"/>
          <p:cNvSpPr/>
          <p:nvPr/>
        </p:nvSpPr>
        <p:spPr>
          <a:xfrm>
            <a:off x="447669" y="6350169"/>
            <a:ext cx="10086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e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1002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P.22 Agora, eu gostaria que o(a) Sr(a) colocasse em ordem de importância alguns aspectos do serviço desta linha 8 Diamante, do mais importante ao menos importante - do 1º ao 8º lugar. Qual deles o(a) Sr(a) considera mais importante em 1º lugar? E em 2º lugar? Em 3º lugar? Em 4º lugar?  Em 5º lugar? Em 6º lugar? Em 7º lugar? Em 8º lugar?(ESTIMULADA E ÚNICA POR COLUNA)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62621130"/>
              </p:ext>
            </p:extLst>
          </p:nvPr>
        </p:nvGraphicFramePr>
        <p:xfrm>
          <a:off x="2667000" y="1569779"/>
          <a:ext cx="7086600" cy="433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434938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OPINIÃO GERAL SOBRE O ATRIBUTO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Satisfação do passageiro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7200" y="6477000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(*)Base 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entrevistas)// (**)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</a:t>
            </a:r>
            <a:endParaRPr lang="pt-BR" sz="900" dirty="0">
              <a:latin typeface="+mj-lt"/>
              <a:ea typeface="Times New Roman" panose="02020603050405020304" pitchFamily="18" charset="0"/>
            </a:endParaRP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P.7/9/11/13/15/17/19/21 Pensando em todos esses aspectos,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 a __(ATRIBUTO), na Linha 8 Diamante? (ESTIMULADA E ÚNICA)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895600" y="1447800"/>
          <a:ext cx="5867400" cy="4656029"/>
        </p:xfrm>
        <a:graphic>
          <a:graphicData uri="http://schemas.openxmlformats.org/drawingml/2006/table">
            <a:tbl>
              <a:tblPr/>
              <a:tblGrid>
                <a:gridCol w="2860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23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2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347"/>
              </a:tblGrid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Atributo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Satisfação</a:t>
                      </a:r>
                      <a:r>
                        <a:rPr lang="pt-BR" sz="1400" b="1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Excelente e Bom</a:t>
                      </a:r>
                      <a:b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1º SEM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Satisfação</a:t>
                      </a:r>
                      <a:b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Excelente e Bom</a:t>
                      </a:r>
                      <a:b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2º SEM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Satisfação</a:t>
                      </a:r>
                      <a:r>
                        <a:rPr lang="pt-BR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Excelente e Bom</a:t>
                      </a: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1º SEM 2023</a:t>
                      </a:r>
                      <a:endParaRPr lang="pt-BR" sz="1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RAPIDEZ DA VIAGEM*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37,7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CONFORTO DA VIAGEM*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31,3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CONFIABILIDADE 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36,5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CONTRA ACIDENTES*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30,1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SEGURANÇA PÚBLICA**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42,4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33,3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ATENDIMENTO AO PASSAGEIRO**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48,1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INFORMAÇÃO AO PASSAGEIRO**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59,9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50,5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ACESSIBILIDADE AO PASSAGEIRO**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 Light"/>
                        </a:rPr>
                        <a:t>38,9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 Light"/>
                        </a:rPr>
                        <a:t>31,9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 Ligh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90600" y="830418"/>
            <a:ext cx="4366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i="1" dirty="0"/>
              <a:t>Resultados não considerados para o IGS </a:t>
            </a:r>
          </a:p>
        </p:txBody>
      </p:sp>
    </p:spTree>
    <p:extLst>
      <p:ext uri="{BB962C8B-B14F-4D97-AF65-F5344CB8AC3E}">
        <p14:creationId xmlns:p14="http://schemas.microsoft.com/office/powerpoint/2010/main" val="195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924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ViaMobilidade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2912" y="6350169"/>
            <a:ext cx="94773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1002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entrevistas). 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P.23 O(a) Sr(a) sabia que desde 27 de janeiro de 2022 esta Linha 8 Diamante, que compreende a estação JULIO PRESTES ATÉ ESTAÇÃO AMADOR BUENO passou a ser administrada por uma empresa privada/particular? (ESPONTÂNEA E ÚNICA)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1000115" y="228600"/>
            <a:ext cx="9134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CONHECIMENTO SOBRE A MUDANÇA NA ADMINISTRAÇÃO DA LINHA 8 DIAMANTE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3000" y="2819400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O(a) Sr(a) sabia que desde 27 de janeiro de 2022 esta Linha 8 Diamante, que compreende a estação Julio Prestes até estação Amador Bueno passou a ser administrada por uma empresa privada,particular? 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85010693"/>
              </p:ext>
            </p:extLst>
          </p:nvPr>
        </p:nvGraphicFramePr>
        <p:xfrm>
          <a:off x="5500687" y="1981200"/>
          <a:ext cx="441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9601200" y="2590800"/>
            <a:ext cx="2286000" cy="1677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2022/2º Semestre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SIM: 69%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NÃO: 32%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72200" y="34290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2023</a:t>
            </a:r>
            <a:endParaRPr lang="pt-BR" b="1" dirty="0"/>
          </a:p>
          <a:p>
            <a:pPr algn="ctr"/>
            <a:r>
              <a:rPr lang="pt-BR" b="1" dirty="0"/>
              <a:t>1</a:t>
            </a:r>
            <a:r>
              <a:rPr lang="pt-BR" b="1" dirty="0" smtClean="0"/>
              <a:t>º </a:t>
            </a:r>
            <a:r>
              <a:rPr lang="pt-BR" b="1" dirty="0"/>
              <a:t>Semestre</a:t>
            </a:r>
            <a:br>
              <a:rPr lang="pt-BR" b="1" dirty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7200" y="6477000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1002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entrevistas). 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P.24 O(a) Sr(a) saberia me dizer o nome da empresa que administra a Linha 8 Diamante? (SE SIM) Qual empresa? (ESPONTÂNEA E ÚNICA)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1000115" y="228600"/>
            <a:ext cx="9134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CONHECIMENTO DA EMPRESA QUE ADMINISTRA A  LINHA 8 DIAMANTE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3000" y="2819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O(a) Sr(a) saberia me dizer o nome da empresa que administra a Linha 8 Diamante?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22561014"/>
              </p:ext>
            </p:extLst>
          </p:nvPr>
        </p:nvGraphicFramePr>
        <p:xfrm>
          <a:off x="4495800" y="1524000"/>
          <a:ext cx="7086600" cy="484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366815"/>
            <a:ext cx="2572109" cy="31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3857" y="6362995"/>
            <a:ext cx="1028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Base total da amostra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1002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</a:t>
            </a:r>
            <a:b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</a:br>
            <a:r>
              <a:rPr lang="pt-BR" sz="900" dirty="0">
                <a:ea typeface="Times New Roman" panose="02020603050405020304" pitchFamily="18" charset="0"/>
              </a:rPr>
              <a:t>P.24 O(a) Sr(a) saberia me dizer o nome da empresa que administra a Linha 8 Diamante? (SE SIM) Qual empresa? (ESPONTÂNEA E ÚNICA)/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P.25 O(a) Sr(a) sabia que a empresa que administra a Linha 8 Diamante é a ViaMobilidade? (ESTIMULADA E ÚNICA)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1000115" y="228600"/>
            <a:ext cx="913448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CONHECIMENTO ESTIMULADO DA EMPRESA QUE ADMINISTRA A  LINHA 8 DIAMANTE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3000" y="2819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O(a) Sr(a) sabia que a empresa que administra a Linha 8 Diamante é a </a:t>
            </a:r>
            <a:r>
              <a:rPr lang="pt-BR" dirty="0" err="1">
                <a:ea typeface="Times New Roman" panose="02020603050405020304" pitchFamily="18" charset="0"/>
              </a:rPr>
              <a:t>ViaMobilidade</a:t>
            </a:r>
            <a:r>
              <a:rPr lang="pt-BR" dirty="0">
                <a:ea typeface="Times New Roman" panose="02020603050405020304" pitchFamily="18" charset="0"/>
              </a:rPr>
              <a:t>?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27787425"/>
              </p:ext>
            </p:extLst>
          </p:nvPr>
        </p:nvGraphicFramePr>
        <p:xfrm>
          <a:off x="5181600" y="1905000"/>
          <a:ext cx="4419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9144000" y="3048000"/>
            <a:ext cx="2209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2022/2º Semestre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SIM: 64%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NÃO: 36%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72200" y="34290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2023</a:t>
            </a:r>
            <a:endParaRPr lang="pt-BR" b="1" dirty="0"/>
          </a:p>
          <a:p>
            <a:pPr algn="ctr"/>
            <a:r>
              <a:rPr lang="pt-BR" b="1" dirty="0"/>
              <a:t>1</a:t>
            </a:r>
            <a:r>
              <a:rPr lang="pt-BR" b="1" dirty="0" smtClean="0"/>
              <a:t>º </a:t>
            </a:r>
            <a:r>
              <a:rPr lang="pt-BR" b="1" dirty="0"/>
              <a:t>Semestre</a:t>
            </a:r>
            <a:br>
              <a:rPr lang="pt-BR" b="1" dirty="0"/>
            </a:b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924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noProof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ANEXO </a:t>
            </a:r>
            <a:endParaRPr lang="pt-BR" sz="4800" noProof="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3400" y="1371600"/>
            <a:ext cx="1089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z="2000" spc="5" dirty="0">
                <a:cs typeface="Arial"/>
              </a:rPr>
              <a:t>O estudo tem como objetivo, avaliar o grau de satisfação dos usuários da Linha 8 Diamante, administrada pela Concessionária </a:t>
            </a:r>
            <a:r>
              <a:rPr lang="pt-BR" sz="2000" spc="5" dirty="0" err="1">
                <a:cs typeface="Arial"/>
              </a:rPr>
              <a:t>ViaMobilidade</a:t>
            </a:r>
            <a:r>
              <a:rPr lang="pt-BR" sz="2000" spc="5" dirty="0">
                <a:cs typeface="Arial"/>
              </a:rPr>
              <a:t>, considerando os atributos específicos do Contrato de Concessão.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Objetivo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0" y="3763617"/>
            <a:ext cx="295190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058462"/>
              </p:ext>
            </p:extLst>
          </p:nvPr>
        </p:nvGraphicFramePr>
        <p:xfrm>
          <a:off x="1371600" y="1981200"/>
          <a:ext cx="9266555" cy="3177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45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RAPIDEZ DA VIAGEM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TOP TWO BOXES (4+5)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A-Quantidade de trens que espera para embarcar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B-Tempo de abertura de portas do trem para embarque e desembarque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C-Tempo gasto na baldeação ou transferência entre as linhas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D-Tempo gasto na espera do trem nas plataformas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</a:t>
                      </a:r>
                      <a:r>
                        <a:rPr lang="pt-BR" sz="1200" u="none" strike="noStrike" dirty="0" smtClean="0">
                          <a:effectLst/>
                        </a:rPr>
                        <a:t>E- Tempo </a:t>
                      </a:r>
                      <a:r>
                        <a:rPr lang="pt-BR" sz="1200" u="none" strike="noStrike" dirty="0">
                          <a:effectLst/>
                        </a:rPr>
                        <a:t>gasto na ultrapassagem pelos bloqueios / catracas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F-Tempo gasto na viagem dentro do trem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7200" y="6468017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P.6 Avaliando apenas a Linha 8 Diamante. Pensando nos itens de RAPIDEZ 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 __(LEIA OS ITENS) nesta Linha . (ESTIMULADA E ÚNICA POR ARIBUTO)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11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325"/>
              </p:ext>
            </p:extLst>
          </p:nvPr>
        </p:nvGraphicFramePr>
        <p:xfrm>
          <a:off x="1638300" y="2085795"/>
          <a:ext cx="9182100" cy="358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5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2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3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86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82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CONFORTO DA VIAGEM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TOP TWO BOXES (4+5)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Excelente (5)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Bom      (4)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REGULAR (3)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BOTTOM TWO BOXES (1+2)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Ruim (2)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A-Condições de embarque e desembarque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B-Iluminação externa dos acessos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C-Iluminação interna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D-Iluminação dos sanitários públicos e disponibilidade de boxes e mictórios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E-Limpeza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F-Limpeza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G-Limpeza e higienização dos sanitários públicos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H-Quantidade de pessoas nas plataformas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I-Quantidade de pessoas nos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J-Ruído do trem durante a viagem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K-Solavancos/freadas do trem durante a viagem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L-Ventilação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28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M-Ventilação / Ar-condicionado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11212"/>
              </p:ext>
            </p:extLst>
          </p:nvPr>
        </p:nvGraphicFramePr>
        <p:xfrm>
          <a:off x="1638300" y="1128078"/>
          <a:ext cx="9182100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26739" y="6465503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P.8 Agora pensando nos itens de CONFORTO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DA VIAGEM,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a Linha 8 Diamante (LEIA OS ITENS) (ESTIMULADA E ÚNICA POR ATRIBUTO)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94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87000"/>
              </p:ext>
            </p:extLst>
          </p:nvPr>
        </p:nvGraphicFramePr>
        <p:xfrm>
          <a:off x="1905000" y="2646363"/>
          <a:ext cx="9372600" cy="2788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06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23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43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CONFIABILIDADE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TOP TWO BOXES (4+5)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A-Agilidade, rapidez para colocar o trem em funcionamento em casos de paradas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B-Funcionamento dos elevadores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C-Funcionamento das escadas rolantes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D-Quantidade de bilheterias em funcionamento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E-Cumprimento da viagem programada (desembarque em plataforma ou via)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F-Quantidade de bloqueios/catracas disponíveis para entrar ou sair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6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G-Quantidade de paradas dos trens entre as estações durante a viagem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63572"/>
              </p:ext>
            </p:extLst>
          </p:nvPr>
        </p:nvGraphicFramePr>
        <p:xfrm>
          <a:off x="1904999" y="1699578"/>
          <a:ext cx="9372600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91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7200" y="6477806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P.10 Agora pensando nos itens de CONFIABILIDADE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NO SERVIÇO PRESTADO,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Diamante,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510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25170"/>
              </p:ext>
            </p:extLst>
          </p:nvPr>
        </p:nvGraphicFramePr>
        <p:xfrm>
          <a:off x="1896268" y="2254885"/>
          <a:ext cx="9292568" cy="3731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18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SEGURANÇA CONTRA ACIDENTES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BOTTOM TWO BOXES (1+2)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Ruim (2)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A-Ação da Concessionária para evitar acidentes nos trens - descarrilamento, incêndio.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B-Ação para evitar acidentes nas escadas rolantes e elevadores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C-Ação da concessionária para evitar acidentes nas escadas fixas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D-Ação para evitar acidente nos bloqueios de entrada e saída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E-Ação para evitar acidentes nas portas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F-Ação para evitar acidentes nos vãos entre os trens e a plataforma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G-Existência de equipamentos de segurança para situações de emergência - hidrantes, extintores etc.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H-Controle do número de pessoas na plataforma para evitar acidentes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I-Ação dos empregados nas plataformas para evitar acidentes no embarque e desembarque dos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J-Atuação quando há problemas nos trens - esvaziar trem, avisos nos alto-falantes, orientação sobre como as pessoas devem agir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433537"/>
              </p:ext>
            </p:extLst>
          </p:nvPr>
        </p:nvGraphicFramePr>
        <p:xfrm>
          <a:off x="1896268" y="1295037"/>
          <a:ext cx="9305132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0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57200" y="6518314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1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P.12 Agora pensando nos itens de SEGURANÇA CONTRA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ACIDENTES,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 (LEIA OS ITENS) (ESTIMULADA E ÚNICA POR ATRIBUTO)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4398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5349"/>
              </p:ext>
            </p:extLst>
          </p:nvPr>
        </p:nvGraphicFramePr>
        <p:xfrm>
          <a:off x="1896268" y="2551113"/>
          <a:ext cx="9305132" cy="3529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SEGURANÇA PÚBLICA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 A-Ação da concessionária para evitar roubos/furtos no interior dos trens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B-Ação da concessionária para evitar roubos/furtos nas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C-Segurança pessoal nos acessos / corredores para chegar e sair das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D-Ação para evitar assaltos às bilheterias, agressão / lesão corporal ao passageiro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E-Ação da concessionária para evitar tumulto dos grupos de torcedores de futebol e/ou gangues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F-Ação da concessionária para evitar pedintes e vendedores ambulantes nos trens/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G-Ação da concessionária para evitar a importunação / constrangimento sexual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H-Presença e quantidade de agentes de segurança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48934"/>
              </p:ext>
            </p:extLst>
          </p:nvPr>
        </p:nvGraphicFramePr>
        <p:xfrm>
          <a:off x="1896268" y="1604328"/>
          <a:ext cx="9305132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0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57200" y="6471419"/>
            <a:ext cx="947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</a:t>
            </a:r>
            <a:r>
              <a:rPr lang="pt-BR" sz="900" dirty="0" smtClean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P.14 Agora pensando nos itens de SEGURANÇA PÚBLICA,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Diamante, (LEIA OS ITENS) (ESTIMULADA E ÚNICA POR ATRIBUTO)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51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07685"/>
              </p:ext>
            </p:extLst>
          </p:nvPr>
        </p:nvGraphicFramePr>
        <p:xfrm>
          <a:off x="1896268" y="1604328"/>
          <a:ext cx="9305132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0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94368"/>
              </p:ext>
            </p:extLst>
          </p:nvPr>
        </p:nvGraphicFramePr>
        <p:xfrm>
          <a:off x="1896268" y="2568530"/>
          <a:ext cx="9305132" cy="2383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ATENDIMENTO AO PASSAGEIRO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A-Atuação dos empregados que ficam nos bloqueios / catracas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B-Atuação dos empregados que ficam nas plataformas para auxiliar o embarque e o desembarque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C-Atuação dos agentes de segurança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D-Atuação dos empregadoS no atendimento ao passageiro em primeiros socorros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E-Presença de empregados nas estações para ajudar os passageiros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F-Atuação dos maquinistas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28625" y="6469974"/>
            <a:ext cx="1008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</a:t>
            </a:r>
            <a:r>
              <a:rPr lang="pt-BR" sz="900" dirty="0" smtClean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P.16 Agora pensando nos itens de ATENDIMENTO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Diamante: (LEIA OS ITENS) (ESTIMULADA E ÚNICA POR ATRIBUTO)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727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40515"/>
              </p:ext>
            </p:extLst>
          </p:nvPr>
        </p:nvGraphicFramePr>
        <p:xfrm>
          <a:off x="1890280" y="990600"/>
          <a:ext cx="9539720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0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013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96598"/>
              </p:ext>
            </p:extLst>
          </p:nvPr>
        </p:nvGraphicFramePr>
        <p:xfrm>
          <a:off x="1881571" y="1937385"/>
          <a:ext cx="9548429" cy="408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6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3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27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74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INFORMAÇÃO AO PASSAGEIRO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BOTTOM TWO BOXES (1+2)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Ruim (2)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A-Compreensão das placas e cartazes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B-Facilidade de informações sobre sistemas integrados e arredores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C-Mensagens sonoras no interior dos trens sobre anormalidades / problemas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D-Mensagens sonoras e cartazes nas estações sobre anormalidades / problemas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E-Qualidade do som das mensagens nas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F-Qualidade do som nas mensagens nos trens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G-Quantidade de mensagens dadas nos alto falantes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H-Quantidade de cartazes de orientação ao passageiro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I-Quantidade de placas / cartazes para se orientar no sistema metroferroviário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J-Informações sobre riscos de acidentes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K-Efeito dos cartazes de uso do sistema no comportamento dos passageiros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L-Efeito das mensagens dos alto falantes sobre as orientações de uso do sistema no comportamento dos passageiros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33400" y="65048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</a:t>
            </a:r>
            <a:r>
              <a:rPr lang="pt-BR" sz="900" dirty="0" smtClean="0">
                <a:solidFill>
                  <a:srgbClr val="FF0000"/>
                </a:solidFill>
                <a:latin typeface="Calibri Light"/>
                <a:ea typeface="Times New Roman" panose="02020603050405020304" pitchFamily="18" charset="0"/>
              </a:rPr>
              <a:t>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P.18 Agora pensando nos itens de INFORMAÇÃO AO PASSAGEIRO,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Diamante: (LEIA OS ITENS) (ESTIMULADA E ÚNICA POR ATRIBUTO)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7070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67669"/>
              </p:ext>
            </p:extLst>
          </p:nvPr>
        </p:nvGraphicFramePr>
        <p:xfrm>
          <a:off x="1890280" y="990600"/>
          <a:ext cx="9539720" cy="94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91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3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20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013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VIAMOBILIDADE - LINHA 8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PESQUISA CONTRATUAL DE SATISFAÇÃO -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ABRIL/23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Base: respondentes de cada questão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54965"/>
              </p:ext>
            </p:extLst>
          </p:nvPr>
        </p:nvGraphicFramePr>
        <p:xfrm>
          <a:off x="1890280" y="1937385"/>
          <a:ext cx="9539718" cy="2963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5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0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90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71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882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ACESSIBILIDADE</a:t>
                      </a:r>
                      <a:br>
                        <a:rPr lang="pt-BR" sz="1400" b="1" u="none" strike="noStrike" dirty="0">
                          <a:effectLst/>
                        </a:rPr>
                      </a:br>
                      <a:r>
                        <a:rPr lang="pt-BR" sz="1200" b="1" u="none" strike="noStrike" dirty="0">
                          <a:effectLst/>
                        </a:rPr>
                        <a:t>Em 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TOP TWO BOXES (4+5)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Excelente (5)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  Bom      (4)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 REGULAR (3)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BOTTOM TWO BOXES (1+2)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Ruim (2)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   Péssimo (1)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A-Disponibilidade de equipamentos (elevadores, escadas e esteiras rolantes) para facilitar o deslocamento dos passageiros preferenciais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8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B-Existência de instalações e equipamentos adaptados nas estações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8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C-Atuação dos empregados, no atendimento preferencial dado aos passageiros preferenciais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8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D-Facilidade de embarque na área destinada aos passageiros preferenciais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28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E-Quantidade de lugares, espaço nos trens para passageiros preferenciais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4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F-Facilidade de uso das linhas para pessoas com deficiência ou dificuldade de locomoção ou com deficiência visual se orientar pela sinalização de piso tátil (piso azul)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57200" y="6363928"/>
            <a:ext cx="10086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(*) Base total da amostra tipo 2 (</a:t>
            </a:r>
            <a:r>
              <a:rPr lang="pt-BR" sz="900" dirty="0" smtClean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501 </a:t>
            </a:r>
            <a:r>
              <a:rPr lang="pt-BR" sz="900" dirty="0">
                <a:solidFill>
                  <a:prstClr val="black"/>
                </a:solidFill>
                <a:latin typeface="Calibri Light"/>
                <a:ea typeface="Times New Roman" panose="02020603050405020304" pitchFamily="18" charset="0"/>
              </a:rPr>
              <a:t>entrevistas), excluindo não sabe/ não respondeu em cada atributo</a:t>
            </a:r>
          </a:p>
          <a:p>
            <a:r>
              <a:rPr lang="pt-BR" sz="900" dirty="0">
                <a:latin typeface="+mj-lt"/>
                <a:ea typeface="Times New Roman" panose="02020603050405020304" pitchFamily="18" charset="0"/>
              </a:rPr>
              <a:t>P.20 Agora pensando nos itens de ACESSIBILIDADE PARA PASSAGEIROS PREFERENCIAIS tais como idosos, gestantes, pessoas com deficiência como o(a) </a:t>
            </a:r>
            <a:r>
              <a:rPr lang="pt-BR" sz="900" dirty="0" err="1">
                <a:latin typeface="+mj-lt"/>
                <a:ea typeface="Times New Roman" panose="02020603050405020304" pitchFamily="18" charset="0"/>
              </a:rPr>
              <a:t>sr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(a) avalia, nesta linha 8 Diamante: (LEIA OS ITENS) (ESTIMULADA E ÚNICA POR ATRIBUTO)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000115" y="22860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ÍNDICE DE AVALIAÇÃO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92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1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4591886" cy="6096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651438"/>
            <a:ext cx="4648200" cy="61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62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12" y="609600"/>
            <a:ext cx="949845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9600" y="1117208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TÉCNICA</a:t>
            </a:r>
          </a:p>
          <a:p>
            <a:pPr marR="5080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Pesquisa quantitativa, com abordagem pessoal,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aplicadas por meio de </a:t>
            </a:r>
            <a:r>
              <a:rPr lang="pt-BR" spc="5" dirty="0" err="1">
                <a:solidFill>
                  <a:srgbClr val="000000"/>
                </a:solidFill>
                <a:cs typeface="Arial"/>
              </a:rPr>
              <a:t>tablets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, nas áreas pagas das estações. Nas estações de integração, as entrevistas foram realizadas nas áreas da linha 8 Diamante.</a:t>
            </a:r>
          </a:p>
          <a:p>
            <a:pPr marL="0" marR="5080" lvl="1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As entrevistas foram  realizadas em semana típica sem feriados e pontes,  durante 7 dias sequenciais, entre os dias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10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e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16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de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abril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de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2023.</a:t>
            </a:r>
            <a:endParaRPr lang="pt-BR" spc="5" dirty="0">
              <a:solidFill>
                <a:srgbClr val="000000"/>
              </a:solidFill>
              <a:cs typeface="Arial"/>
            </a:endParaRPr>
          </a:p>
          <a:p>
            <a:pPr marL="0" marR="5080" lvl="1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Foram estruturados dois questionários com cerca de 11 minutos de duração cada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um, para garantir que não haja desconforto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ao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usuário com a aplicação de um questionário muito longo.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As perguntas gerais e a priorização são incluídas em todos os questionários e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cada um deles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inclui quatro atributos e seus indicadores. A amostra dos dois modelos é equivalente.</a:t>
            </a:r>
          </a:p>
          <a:p>
            <a:pPr marL="0" marR="5080" lvl="1">
              <a:lnSpc>
                <a:spcPct val="120000"/>
              </a:lnSpc>
              <a:spcBef>
                <a:spcPts val="1200"/>
              </a:spcBef>
              <a:tabLst>
                <a:tab pos="0" algn="l"/>
                <a:tab pos="179388" algn="l"/>
                <a:tab pos="447675" algn="l"/>
              </a:tabLst>
            </a:pPr>
            <a:endParaRPr lang="pt-BR" spc="5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Técnica e público-alvo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9600" y="4684202"/>
            <a:ext cx="1089660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b="1" spc="5" dirty="0">
                <a:solidFill>
                  <a:srgbClr val="000000"/>
                </a:solidFill>
                <a:cs typeface="Arial"/>
              </a:rPr>
              <a:t>PÚBLICO-ALVO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Usuários da linha 8 Diamante, com 16 anos ou mais, pertencentes a todas as classes econômicas.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Foram excluídos da amostra, pessoas que estavam utilizando a linha 8 Diamante pela primeira vez no dia da pesquisa.</a:t>
            </a:r>
          </a:p>
          <a:p>
            <a:pPr marR="5080">
              <a:lnSpc>
                <a:spcPct val="150000"/>
              </a:lnSpc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endParaRPr lang="pt-BR" spc="5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15" y="535445"/>
            <a:ext cx="9372600" cy="617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5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2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05267"/>
            <a:ext cx="9294694" cy="60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1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92100"/>
            <a:ext cx="9481883" cy="62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9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1000115" y="0"/>
            <a:ext cx="9134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QUESTIONÁRIO TIPO 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41" y="542990"/>
            <a:ext cx="9331431" cy="613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88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17525790"/>
              </p:ext>
            </p:extLst>
          </p:nvPr>
        </p:nvGraphicFramePr>
        <p:xfrm>
          <a:off x="6324600" y="1752600"/>
          <a:ext cx="4343400" cy="240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228600" y="821257"/>
            <a:ext cx="1135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spcBef>
                <a:spcPts val="90"/>
              </a:spcBef>
              <a:tabLst>
                <a:tab pos="0" algn="l"/>
                <a:tab pos="179388" algn="l"/>
                <a:tab pos="447675" algn="l"/>
              </a:tabLst>
            </a:pPr>
            <a:r>
              <a:rPr lang="pt-BR" spc="5" dirty="0" smtClean="0">
                <a:solidFill>
                  <a:srgbClr val="000000"/>
                </a:solidFill>
                <a:cs typeface="Arial"/>
              </a:rPr>
              <a:t>Foram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realizadas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1002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entrevistas com usuários da linha 8 Diamante, distribuídas em três faixas de horário (entre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07h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e 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18h59min),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dias úteis e finais de semana e por estação, de acordo com a demanda informada pela </a:t>
            </a:r>
            <a:r>
              <a:rPr lang="pt-BR" spc="5" dirty="0" err="1" smtClean="0">
                <a:solidFill>
                  <a:srgbClr val="000000"/>
                </a:solidFill>
                <a:cs typeface="Arial"/>
              </a:rPr>
              <a:t>ViaMobilidade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. A </a:t>
            </a:r>
            <a:r>
              <a:rPr lang="pt-BR" spc="5" dirty="0">
                <a:solidFill>
                  <a:srgbClr val="000000"/>
                </a:solidFill>
                <a:cs typeface="Arial"/>
              </a:rPr>
              <a:t>margem de erro para o total da amostra é de 3 pontos percentuais, para mais ou para menos, nível de confiança de 95%.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20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Amostra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03111"/>
              </p:ext>
            </p:extLst>
          </p:nvPr>
        </p:nvGraphicFramePr>
        <p:xfrm>
          <a:off x="1150545" y="2095499"/>
          <a:ext cx="4267200" cy="449580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27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/>
                        <a:t>ESTAÇÕES*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DEMANDA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F9F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/>
                        <a:t>AMOSTRA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F9F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Amador Bueno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Antonio João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Palmeiras-Barra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Funda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25,0%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Barueri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Carapicuíba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7,3%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7,3%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Comandante Sampaio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Domingos de Morais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Engenheiro Cardoso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General Miguel Costa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Imperatriz Leopoldina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Itapevi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Jandira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Jardim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Belval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Jardim Silveira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Julio Prestes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Lapa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Osasco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9,7%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9,7%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Presidente Altino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Quitaúna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Sagrado Coração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1,1%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Santa Rita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Santa Terezinha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5715000"/>
            <a:ext cx="106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/>
              <a:t>(*) Em ordem alfabética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84935634"/>
              </p:ext>
            </p:extLst>
          </p:nvPr>
        </p:nvGraphicFramePr>
        <p:xfrm>
          <a:off x="6324600" y="4343400"/>
          <a:ext cx="4572000" cy="21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>
            <a:spLocks/>
          </p:cNvSpPr>
          <p:nvPr/>
        </p:nvSpPr>
        <p:spPr>
          <a:xfrm>
            <a:off x="990600" y="76200"/>
            <a:ext cx="913448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METODOLOGIA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45557" y="1143000"/>
            <a:ext cx="11692652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Nos gráficos e tabelas os resultados estão em percentual e as bases em números absolutos;</a:t>
            </a:r>
          </a:p>
          <a:p>
            <a:pPr marR="5080" indent="-34290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 Em alguns gráficos e tabelas os resultados das perguntas com resposta única não somam exatamente 100%, variam de 99% a 101%, devido a arredondamentos; </a:t>
            </a:r>
          </a:p>
          <a:p>
            <a:pPr marR="508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A escala utilizada no estudo  foi de 5 pontos.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Bases inferiores a 30 casos são insuficientes para análises estatísticas.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Controle de qualidade: todos os questionários e a base de dados para processamento foram submetidos a uma análise de consistência entre as respostas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.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 A abordagem foi feita de forma aleatória, não aceitando pessoas que se ofereceram para participar da pesquisa;</a:t>
            </a:r>
          </a:p>
          <a:p>
            <a:pPr marR="5080" indent="-285750">
              <a:spcBef>
                <a:spcPts val="1200"/>
              </a:spcBef>
              <a:spcAft>
                <a:spcPts val="1200"/>
              </a:spcAft>
              <a:buClr>
                <a:srgbClr val="33006C"/>
              </a:buClr>
              <a:buFont typeface="Arial" panose="020B0604020202020204" pitchFamily="34" charset="0"/>
              <a:buChar char="•"/>
              <a:tabLst>
                <a:tab pos="0" algn="l"/>
                <a:tab pos="179388" algn="l"/>
                <a:tab pos="447675" algn="l"/>
              </a:tabLst>
              <a:defRPr/>
            </a:pPr>
            <a:r>
              <a:rPr lang="pt-BR" spc="5" dirty="0">
                <a:solidFill>
                  <a:srgbClr val="000000"/>
                </a:solidFill>
                <a:cs typeface="Arial"/>
              </a:rPr>
              <a:t> Os pesquisadores utilizaram crachá e colete com o logo do Datafolha</a:t>
            </a:r>
            <a:r>
              <a:rPr lang="pt-BR" spc="5" dirty="0" smtClean="0">
                <a:solidFill>
                  <a:srgbClr val="000000"/>
                </a:solidFill>
                <a:cs typeface="Arial"/>
              </a:rPr>
              <a:t>.</a:t>
            </a:r>
            <a:endParaRPr lang="pt-BR" sz="1600" dirty="0"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</a:pPr>
            <a:endParaRPr lang="pt-BR" sz="1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590800" y="2895600"/>
            <a:ext cx="79248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anose="020B0604020202020204" pitchFamily="34" charset="0"/>
              </a:rPr>
              <a:t>PERFIL DOS USUÁRIOS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089316846"/>
              </p:ext>
            </p:extLst>
          </p:nvPr>
        </p:nvGraphicFramePr>
        <p:xfrm>
          <a:off x="5334000" y="2573509"/>
          <a:ext cx="5638800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47353749"/>
              </p:ext>
            </p:extLst>
          </p:nvPr>
        </p:nvGraphicFramePr>
        <p:xfrm>
          <a:off x="1150463" y="2362200"/>
          <a:ext cx="3835400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304800" y="2314891"/>
            <a:ext cx="4362488" cy="218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2" descr="Contorno Homem png transparent images | Pngby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63" y="2286000"/>
            <a:ext cx="688975" cy="7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0751" y="1996481"/>
            <a:ext cx="1054078" cy="1054078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 bwMode="auto">
          <a:xfrm>
            <a:off x="9144000" y="2519719"/>
            <a:ext cx="2667000" cy="7568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200" b="1" i="0" u="none" strike="noStrike" cap="none" normalizeH="0" baseline="0" dirty="0">
                <a:ln>
                  <a:noFill/>
                </a:ln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Média</a:t>
            </a:r>
            <a:r>
              <a:rPr kumimoji="0" lang="pt-BR" sz="1200" b="1" i="0" u="none" strike="noStrike" cap="none" normalizeH="0" dirty="0">
                <a:ln>
                  <a:noFill/>
                </a:ln>
                <a:effectLst/>
                <a:latin typeface="Gulim" panose="020B0600000101010101" pitchFamily="34" charset="-127"/>
                <a:ea typeface="Gulim" panose="020B0600000101010101" pitchFamily="34" charset="-127"/>
              </a:rPr>
              <a:t> de idade: </a:t>
            </a:r>
            <a:r>
              <a:rPr lang="pt-BR" sz="1200" b="1" dirty="0">
                <a:latin typeface="Gulim" panose="020B0600000101010101" pitchFamily="34" charset="-127"/>
                <a:ea typeface="Gulim" panose="020B0600000101010101" pitchFamily="34" charset="-127"/>
              </a:rPr>
              <a:t/>
            </a:r>
            <a:br>
              <a:rPr lang="pt-BR" sz="1200" b="1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pt-BR" sz="12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2º </a:t>
            </a:r>
            <a:r>
              <a:rPr lang="pt-BR" sz="1200" b="1" dirty="0">
                <a:latin typeface="Gulim" panose="020B0600000101010101" pitchFamily="34" charset="-127"/>
                <a:ea typeface="Gulim" panose="020B0600000101010101" pitchFamily="34" charset="-127"/>
              </a:rPr>
              <a:t>Semestre 2022: 36 </a:t>
            </a:r>
            <a:r>
              <a:rPr lang="pt-BR" sz="12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anos</a:t>
            </a:r>
            <a:br>
              <a:rPr lang="pt-BR" sz="1200" b="1" dirty="0" smtClean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pt-BR" sz="1200" b="1" dirty="0" smtClean="0">
                <a:latin typeface="Gulim" panose="020B0600000101010101" pitchFamily="34" charset="-127"/>
                <a:ea typeface="Gulim" panose="020B0600000101010101" pitchFamily="34" charset="-127"/>
              </a:rPr>
              <a:t>1º Semestre 2023: 36 anos</a:t>
            </a:r>
            <a:endParaRPr kumimoji="0" lang="pt-BR" sz="1200" b="1" i="0" u="none" strike="noStrike" cap="none" normalizeH="0" baseline="0" dirty="0">
              <a:ln>
                <a:noFill/>
              </a:ln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1066800" y="76200"/>
            <a:ext cx="9134485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1"/>
                </a:solidFill>
                <a:latin typeface="+mj-lt"/>
              </a:rPr>
              <a:t>Gênero e idade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47675" y="6527884"/>
            <a:ext cx="944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900" dirty="0">
                <a:latin typeface="+mj-lt"/>
                <a:ea typeface="Times New Roman" panose="02020603050405020304" pitchFamily="18" charset="0"/>
              </a:rPr>
              <a:t>Base total da amostra (</a:t>
            </a:r>
            <a:r>
              <a:rPr lang="pt-BR" sz="900" dirty="0" smtClean="0">
                <a:latin typeface="+mj-lt"/>
                <a:ea typeface="Times New Roman" panose="02020603050405020304" pitchFamily="18" charset="0"/>
              </a:rPr>
              <a:t>1002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entrevistas)</a:t>
            </a:r>
            <a:endParaRPr lang="pt-BR" sz="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113" y="2821928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30248349"/>
              </p:ext>
            </p:extLst>
          </p:nvPr>
        </p:nvGraphicFramePr>
        <p:xfrm>
          <a:off x="533400" y="1905000"/>
          <a:ext cx="5029200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304800" y="2314891"/>
            <a:ext cx="4362488" cy="218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90433" y="2367463"/>
            <a:ext cx="6224675" cy="218010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990600" y="76200"/>
            <a:ext cx="913448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PERFIL DA AMOSTRA</a:t>
            </a:r>
          </a:p>
          <a:p>
            <a:pPr marL="12700" lvl="0" defTabSz="914400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Escolaridade e perfil econômico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47675" y="6527884"/>
            <a:ext cx="944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900" dirty="0">
                <a:latin typeface="+mj-lt"/>
                <a:ea typeface="Times New Roman" panose="02020603050405020304" pitchFamily="18" charset="0"/>
              </a:rPr>
              <a:t>Base total da amostra (</a:t>
            </a:r>
            <a:r>
              <a:rPr lang="pt-BR" sz="900" dirty="0" smtClean="0">
                <a:latin typeface="+mj-lt"/>
                <a:ea typeface="Times New Roman" panose="02020603050405020304" pitchFamily="18" charset="0"/>
              </a:rPr>
              <a:t>1002 </a:t>
            </a:r>
            <a:r>
              <a:rPr lang="pt-BR" sz="900" dirty="0">
                <a:latin typeface="+mj-lt"/>
                <a:ea typeface="Times New Roman" panose="02020603050405020304" pitchFamily="18" charset="0"/>
              </a:rPr>
              <a:t>entrevistas)</a:t>
            </a:r>
            <a:endParaRPr lang="pt-BR" sz="9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3467" y="1815113"/>
            <a:ext cx="999555" cy="99955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 cstate="print"/>
          <a:srcRect l="25921" r="20387" b="39143"/>
          <a:stretch/>
        </p:blipFill>
        <p:spPr>
          <a:xfrm>
            <a:off x="1981200" y="1680061"/>
            <a:ext cx="930717" cy="1054922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291441"/>
              </p:ext>
            </p:extLst>
          </p:nvPr>
        </p:nvGraphicFramePr>
        <p:xfrm>
          <a:off x="5601887" y="2289525"/>
          <a:ext cx="6590113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575" y="2508598"/>
            <a:ext cx="2572109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4409</Words>
  <Application>Microsoft Office PowerPoint</Application>
  <PresentationFormat>Widescreen</PresentationFormat>
  <Paragraphs>1191</Paragraphs>
  <Slides>44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Arial Black</vt:lpstr>
      <vt:lpstr>Calibri</vt:lpstr>
      <vt:lpstr>Calibri Light</vt:lpstr>
      <vt:lpstr>Century Gothic</vt:lpstr>
      <vt:lpstr>Gulim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Marcela Barbara</dc:creator>
  <cp:lastModifiedBy>Sarah Celestini</cp:lastModifiedBy>
  <cp:revision>361</cp:revision>
  <dcterms:created xsi:type="dcterms:W3CDTF">2022-04-11T17:59:36Z</dcterms:created>
  <dcterms:modified xsi:type="dcterms:W3CDTF">2023-05-17T15:50:36Z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2022-04-11T00:00:00Z</vt:filetime>
  </property>
</Properties>
</file>